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Lst>
  <p:sldSz cy="5143500" cx="9144000"/>
  <p:notesSz cx="6858000" cy="9144000"/>
  <p:embeddedFontLst>
    <p:embeddedFont>
      <p:font typeface="Montserrat"/>
      <p:regular r:id="rId71"/>
      <p:bold r:id="rId72"/>
      <p:italic r:id="rId73"/>
      <p:boldItalic r:id="rId74"/>
    </p:embeddedFont>
    <p:embeddedFont>
      <p:font typeface="Lato"/>
      <p:regular r:id="rId75"/>
      <p:bold r:id="rId76"/>
      <p:italic r:id="rId77"/>
      <p:boldItalic r:id="rId78"/>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34A5758-26DD-4BA9-9514-A11159109D9E}">
  <a:tblStyle styleId="{734A5758-26DD-4BA9-9514-A11159109D9E}" styleName="Table_0">
    <a:wholeTbl>
      <a:tcTxStyle>
        <a:font>
          <a:latin typeface="Arial"/>
          <a:ea typeface="Arial"/>
          <a:cs typeface="Arial"/>
        </a:font>
        <a:srgbClr val="000000"/>
      </a:tcTx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770BD8D0-E194-4DB1-9546-FCB3A340D5EA}"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Montserrat-italic.fntdata"/><Relationship Id="rId72" Type="http://schemas.openxmlformats.org/officeDocument/2006/relationships/font" Target="fonts/Montserrat-bold.fntdata"/><Relationship Id="rId31" Type="http://schemas.openxmlformats.org/officeDocument/2006/relationships/slide" Target="slides/slide25.xml"/><Relationship Id="rId75" Type="http://schemas.openxmlformats.org/officeDocument/2006/relationships/font" Target="fonts/Lato-regular.fntdata"/><Relationship Id="rId30" Type="http://schemas.openxmlformats.org/officeDocument/2006/relationships/slide" Target="slides/slide24.xml"/><Relationship Id="rId74" Type="http://schemas.openxmlformats.org/officeDocument/2006/relationships/font" Target="fonts/Montserrat-boldItalic.fntdata"/><Relationship Id="rId33" Type="http://schemas.openxmlformats.org/officeDocument/2006/relationships/slide" Target="slides/slide27.xml"/><Relationship Id="rId77" Type="http://schemas.openxmlformats.org/officeDocument/2006/relationships/font" Target="fonts/Lato-italic.fntdata"/><Relationship Id="rId32" Type="http://schemas.openxmlformats.org/officeDocument/2006/relationships/slide" Target="slides/slide26.xml"/><Relationship Id="rId76" Type="http://schemas.openxmlformats.org/officeDocument/2006/relationships/font" Target="fonts/Lato-bold.fntdata"/><Relationship Id="rId35" Type="http://schemas.openxmlformats.org/officeDocument/2006/relationships/slide" Target="slides/slide29.xml"/><Relationship Id="rId34" Type="http://schemas.openxmlformats.org/officeDocument/2006/relationships/slide" Target="slides/slide28.xml"/><Relationship Id="rId78" Type="http://schemas.openxmlformats.org/officeDocument/2006/relationships/font" Target="fonts/Lato-boldItalic.fntdata"/><Relationship Id="rId71" Type="http://schemas.openxmlformats.org/officeDocument/2006/relationships/font" Target="fonts/Montserrat-regular.fntdata"/><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876def605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876def605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6" name="Shape 236"/>
        <p:cNvGrpSpPr/>
        <p:nvPr/>
      </p:nvGrpSpPr>
      <p:grpSpPr>
        <a:xfrm>
          <a:off x="0" y="0"/>
          <a:ext cx="0" cy="0"/>
          <a:chOff x="0" y="0"/>
          <a:chExt cx="0" cy="0"/>
        </a:xfrm>
      </p:grpSpPr>
      <p:sp>
        <p:nvSpPr>
          <p:cNvPr id="237" name="Google Shape;237;gc352192547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c352192547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c352192547_0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c352192547_0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c352192547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c352192547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7" name="Shape 267"/>
        <p:cNvGrpSpPr/>
        <p:nvPr/>
      </p:nvGrpSpPr>
      <p:grpSpPr>
        <a:xfrm>
          <a:off x="0" y="0"/>
          <a:ext cx="0" cy="0"/>
          <a:chOff x="0" y="0"/>
          <a:chExt cx="0" cy="0"/>
        </a:xfrm>
      </p:grpSpPr>
      <p:sp>
        <p:nvSpPr>
          <p:cNvPr id="268" name="Google Shape;268;gc61c5cd60f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9" name="Google Shape;269;gc61c5cd60f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c903a24a70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c903a24a70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c903a24a70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2" name="Google Shape;282;gc903a24a70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c903a24a70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c903a24a70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903a24a70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c903a24a70_0_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c749dd4950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c749dd4950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1c9dd42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1c9dd42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c903a24a70_0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c903a24a70_0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c903a24a70_0_1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4" name="Google Shape;414;gc903a24a70_0_1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c903a24a70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c903a24a70_0_2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2" name="Shape 492"/>
        <p:cNvGrpSpPr/>
        <p:nvPr/>
      </p:nvGrpSpPr>
      <p:grpSpPr>
        <a:xfrm>
          <a:off x="0" y="0"/>
          <a:ext cx="0" cy="0"/>
          <a:chOff x="0" y="0"/>
          <a:chExt cx="0" cy="0"/>
        </a:xfrm>
      </p:grpSpPr>
      <p:sp>
        <p:nvSpPr>
          <p:cNvPr id="493" name="Google Shape;493;gc903a24a70_0_2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4" name="Google Shape;494;gc903a24a70_0_2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c903a24a70_0_3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c903a24a70_0_3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c37dc67f5f_4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c37dc67f5f_4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79fa0e884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79fa0e884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c37dc67f5f_4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c37dc67f5f_4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c37dc67f5f_4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c37dc67f5f_4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c37dc67f5f_4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c37dc67f5f_4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gc37dc67f5f_1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gc37dc67f5f_1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c37dc67f5f_4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5" name="Google Shape;575;gc37dc67f5f_4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c37dc67f5f_4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2" name="Google Shape;582;gc37dc67f5f_4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9" name="Shape 589"/>
        <p:cNvGrpSpPr/>
        <p:nvPr/>
      </p:nvGrpSpPr>
      <p:grpSpPr>
        <a:xfrm>
          <a:off x="0" y="0"/>
          <a:ext cx="0" cy="0"/>
          <a:chOff x="0" y="0"/>
          <a:chExt cx="0" cy="0"/>
        </a:xfrm>
      </p:grpSpPr>
      <p:sp>
        <p:nvSpPr>
          <p:cNvPr id="590" name="Google Shape;590;g79fa0e8841_0_1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1" name="Google Shape;591;g79fa0e8841_0_1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79fa0e8841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79fa0e8841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3" name="Shape 603"/>
        <p:cNvGrpSpPr/>
        <p:nvPr/>
      </p:nvGrpSpPr>
      <p:grpSpPr>
        <a:xfrm>
          <a:off x="0" y="0"/>
          <a:ext cx="0" cy="0"/>
          <a:chOff x="0" y="0"/>
          <a:chExt cx="0" cy="0"/>
        </a:xfrm>
      </p:grpSpPr>
      <p:sp>
        <p:nvSpPr>
          <p:cNvPr id="604" name="Google Shape;604;gc61c5cd60f_0_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5" name="Google Shape;605;gc61c5cd60f_0_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c37dc67f5f_1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c37dc67f5f_1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c37dc67f5f_1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c37dc67f5f_1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c42605047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c42605047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Add demensions</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3" name="Shape 723"/>
        <p:cNvGrpSpPr/>
        <p:nvPr/>
      </p:nvGrpSpPr>
      <p:grpSpPr>
        <a:xfrm>
          <a:off x="0" y="0"/>
          <a:ext cx="0" cy="0"/>
          <a:chOff x="0" y="0"/>
          <a:chExt cx="0" cy="0"/>
        </a:xfrm>
      </p:grpSpPr>
      <p:sp>
        <p:nvSpPr>
          <p:cNvPr id="724" name="Google Shape;724;gc61c5cd60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5" name="Google Shape;725;gc61c5cd60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Make into two slides</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0" name="Shape 740"/>
        <p:cNvGrpSpPr/>
        <p:nvPr/>
      </p:nvGrpSpPr>
      <p:grpSpPr>
        <a:xfrm>
          <a:off x="0" y="0"/>
          <a:ext cx="0" cy="0"/>
          <a:chOff x="0" y="0"/>
          <a:chExt cx="0" cy="0"/>
        </a:xfrm>
      </p:grpSpPr>
      <p:sp>
        <p:nvSpPr>
          <p:cNvPr id="741" name="Google Shape;741;gc61c5cd60f_0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2" name="Google Shape;742;gc61c5cd60f_0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Put into first slide</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c903a24a7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c903a24a7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0" name="Shape 750"/>
        <p:cNvGrpSpPr/>
        <p:nvPr/>
      </p:nvGrpSpPr>
      <p:grpSpPr>
        <a:xfrm>
          <a:off x="0" y="0"/>
          <a:ext cx="0" cy="0"/>
          <a:chOff x="0" y="0"/>
          <a:chExt cx="0" cy="0"/>
        </a:xfrm>
      </p:grpSpPr>
      <p:sp>
        <p:nvSpPr>
          <p:cNvPr id="751" name="Google Shape;751;gc37dc67f5f_1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2" name="Google Shape;752;gc37dc67f5f_1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c61c5cd60f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c61c5cd60f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3" name="Shape 793"/>
        <p:cNvGrpSpPr/>
        <p:nvPr/>
      </p:nvGrpSpPr>
      <p:grpSpPr>
        <a:xfrm>
          <a:off x="0" y="0"/>
          <a:ext cx="0" cy="0"/>
          <a:chOff x="0" y="0"/>
          <a:chExt cx="0" cy="0"/>
        </a:xfrm>
      </p:grpSpPr>
      <p:sp>
        <p:nvSpPr>
          <p:cNvPr id="794" name="Google Shape;794;g79fa0e8841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95" name="Google Shape;795;g79fa0e8841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4" name="Shape 804"/>
        <p:cNvGrpSpPr/>
        <p:nvPr/>
      </p:nvGrpSpPr>
      <p:grpSpPr>
        <a:xfrm>
          <a:off x="0" y="0"/>
          <a:ext cx="0" cy="0"/>
          <a:chOff x="0" y="0"/>
          <a:chExt cx="0" cy="0"/>
        </a:xfrm>
      </p:grpSpPr>
      <p:sp>
        <p:nvSpPr>
          <p:cNvPr id="805" name="Google Shape;805;gc42605047d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6" name="Google Shape;806;gc42605047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4" name="Shape 834"/>
        <p:cNvGrpSpPr/>
        <p:nvPr/>
      </p:nvGrpSpPr>
      <p:grpSpPr>
        <a:xfrm>
          <a:off x="0" y="0"/>
          <a:ext cx="0" cy="0"/>
          <a:chOff x="0" y="0"/>
          <a:chExt cx="0" cy="0"/>
        </a:xfrm>
      </p:grpSpPr>
      <p:sp>
        <p:nvSpPr>
          <p:cNvPr id="835" name="Google Shape;835;g79fa0e8841_3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6" name="Google Shape;836;g79fa0e8841_3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c42605047d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c42605047d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6" name="Shape 906"/>
        <p:cNvGrpSpPr/>
        <p:nvPr/>
      </p:nvGrpSpPr>
      <p:grpSpPr>
        <a:xfrm>
          <a:off x="0" y="0"/>
          <a:ext cx="0" cy="0"/>
          <a:chOff x="0" y="0"/>
          <a:chExt cx="0" cy="0"/>
        </a:xfrm>
      </p:grpSpPr>
      <p:sp>
        <p:nvSpPr>
          <p:cNvPr id="907" name="Google Shape;907;g79fa0e8841_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8" name="Google Shape;908;g79fa0e8841_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c51498832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c51498832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c42468ce29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c42468ce29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c37dc67f5f_8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5" name="Google Shape;935;gc37dc67f5f_8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c35219254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c35219254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c42468ce29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c42468ce29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c37dc67f5f_8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c37dc67f5f_8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7" name="Shape 957"/>
        <p:cNvGrpSpPr/>
        <p:nvPr/>
      </p:nvGrpSpPr>
      <p:grpSpPr>
        <a:xfrm>
          <a:off x="0" y="0"/>
          <a:ext cx="0" cy="0"/>
          <a:chOff x="0" y="0"/>
          <a:chExt cx="0" cy="0"/>
        </a:xfrm>
      </p:grpSpPr>
      <p:sp>
        <p:nvSpPr>
          <p:cNvPr id="958" name="Google Shape;958;gc844060fe4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9" name="Google Shape;959;gc844060fe4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8" name="Shape 968"/>
        <p:cNvGrpSpPr/>
        <p:nvPr/>
      </p:nvGrpSpPr>
      <p:grpSpPr>
        <a:xfrm>
          <a:off x="0" y="0"/>
          <a:ext cx="0" cy="0"/>
          <a:chOff x="0" y="0"/>
          <a:chExt cx="0" cy="0"/>
        </a:xfrm>
      </p:grpSpPr>
      <p:sp>
        <p:nvSpPr>
          <p:cNvPr id="969" name="Google Shape;969;gc37dc67f5f_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0" name="Google Shape;970;gc37dc67f5f_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79fa0e8841_5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79fa0e8841_5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5" name="Shape 985"/>
        <p:cNvGrpSpPr/>
        <p:nvPr/>
      </p:nvGrpSpPr>
      <p:grpSpPr>
        <a:xfrm>
          <a:off x="0" y="0"/>
          <a:ext cx="0" cy="0"/>
          <a:chOff x="0" y="0"/>
          <a:chExt cx="0" cy="0"/>
        </a:xfrm>
      </p:grpSpPr>
      <p:sp>
        <p:nvSpPr>
          <p:cNvPr id="986" name="Google Shape;986;g79fa0e8841_5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87" name="Google Shape;987;g79fa0e8841_5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g79fa0e8841_5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6" name="Google Shape;996;g79fa0e8841_5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c37dc67f5f_7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c37dc67f5f_7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0" name="Shape 1010"/>
        <p:cNvGrpSpPr/>
        <p:nvPr/>
      </p:nvGrpSpPr>
      <p:grpSpPr>
        <a:xfrm>
          <a:off x="0" y="0"/>
          <a:ext cx="0" cy="0"/>
          <a:chOff x="0" y="0"/>
          <a:chExt cx="0" cy="0"/>
        </a:xfrm>
      </p:grpSpPr>
      <p:sp>
        <p:nvSpPr>
          <p:cNvPr id="1011" name="Google Shape;1011;gc37dc67f5f_7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2" name="Google Shape;1012;gc37dc67f5f_7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3" name="Shape 1023"/>
        <p:cNvGrpSpPr/>
        <p:nvPr/>
      </p:nvGrpSpPr>
      <p:grpSpPr>
        <a:xfrm>
          <a:off x="0" y="0"/>
          <a:ext cx="0" cy="0"/>
          <a:chOff x="0" y="0"/>
          <a:chExt cx="0" cy="0"/>
        </a:xfrm>
      </p:grpSpPr>
      <p:sp>
        <p:nvSpPr>
          <p:cNvPr id="1024" name="Google Shape;1024;gc7804412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5" name="Google Shape;1025;gc7804412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Used lift bag since buoyancy force no longer has a slider </a:t>
            </a:r>
            <a:br>
              <a:rPr lang="en-GB"/>
            </a:br>
            <a:r>
              <a:rPr lang="en-GB"/>
              <a:t>Justification: Lift bag added since adding a world relative upward force applies that force specifically to the center of the shape</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6" name="Shape 176"/>
        <p:cNvGrpSpPr/>
        <p:nvPr/>
      </p:nvGrpSpPr>
      <p:grpSpPr>
        <a:xfrm>
          <a:off x="0" y="0"/>
          <a:ext cx="0" cy="0"/>
          <a:chOff x="0" y="0"/>
          <a:chExt cx="0" cy="0"/>
        </a:xfrm>
      </p:grpSpPr>
      <p:sp>
        <p:nvSpPr>
          <p:cNvPr id="177" name="Google Shape;177;gc610c6c7a2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8" name="Google Shape;178;gc610c6c7a2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3" name="Shape 1033"/>
        <p:cNvGrpSpPr/>
        <p:nvPr/>
      </p:nvGrpSpPr>
      <p:grpSpPr>
        <a:xfrm>
          <a:off x="0" y="0"/>
          <a:ext cx="0" cy="0"/>
          <a:chOff x="0" y="0"/>
          <a:chExt cx="0" cy="0"/>
        </a:xfrm>
      </p:grpSpPr>
      <p:sp>
        <p:nvSpPr>
          <p:cNvPr id="1034" name="Google Shape;1034;gc78044124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5" name="Google Shape;1035;gc78044124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6" name="Shape 1066"/>
        <p:cNvGrpSpPr/>
        <p:nvPr/>
      </p:nvGrpSpPr>
      <p:grpSpPr>
        <a:xfrm>
          <a:off x="0" y="0"/>
          <a:ext cx="0" cy="0"/>
          <a:chOff x="0" y="0"/>
          <a:chExt cx="0" cy="0"/>
        </a:xfrm>
      </p:grpSpPr>
      <p:sp>
        <p:nvSpPr>
          <p:cNvPr id="1067" name="Google Shape;1067;gc98aa29067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8" name="Google Shape;1068;gc98aa29067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6" name="Shape 1076"/>
        <p:cNvGrpSpPr/>
        <p:nvPr/>
      </p:nvGrpSpPr>
      <p:grpSpPr>
        <a:xfrm>
          <a:off x="0" y="0"/>
          <a:ext cx="0" cy="0"/>
          <a:chOff x="0" y="0"/>
          <a:chExt cx="0" cy="0"/>
        </a:xfrm>
      </p:grpSpPr>
      <p:sp>
        <p:nvSpPr>
          <p:cNvPr id="1077" name="Google Shape;1077;gc37dc67f5f_3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8" name="Google Shape;1078;gc37dc67f5f_3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When turning exceeds a certain degree, 81 degrees, gravity exceeds the upward propeller force and the drone descends</a:t>
            </a:r>
            <a:br>
              <a:rPr lang="en-GB"/>
            </a:br>
            <a:r>
              <a:rPr lang="en-GB"/>
              <a:t>To account for those unbalances</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8" name="Shape 1088"/>
        <p:cNvGrpSpPr/>
        <p:nvPr/>
      </p:nvGrpSpPr>
      <p:grpSpPr>
        <a:xfrm>
          <a:off x="0" y="0"/>
          <a:ext cx="0" cy="0"/>
          <a:chOff x="0" y="0"/>
          <a:chExt cx="0" cy="0"/>
        </a:xfrm>
      </p:grpSpPr>
      <p:sp>
        <p:nvSpPr>
          <p:cNvPr id="1089" name="Google Shape;1089;gc37dc67f5f_3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0" name="Google Shape;1090;gc37dc67f5f_3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c0f311a27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c0f311a27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6" name="Shape 186"/>
        <p:cNvGrpSpPr/>
        <p:nvPr/>
      </p:nvGrpSpPr>
      <p:grpSpPr>
        <a:xfrm>
          <a:off x="0" y="0"/>
          <a:ext cx="0" cy="0"/>
          <a:chOff x="0" y="0"/>
          <a:chExt cx="0" cy="0"/>
        </a:xfrm>
      </p:grpSpPr>
      <p:sp>
        <p:nvSpPr>
          <p:cNvPr id="187" name="Google Shape;187;gc352192547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8" name="Google Shape;188;gc352192547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 name="Shape 196"/>
        <p:cNvGrpSpPr/>
        <p:nvPr/>
      </p:nvGrpSpPr>
      <p:grpSpPr>
        <a:xfrm>
          <a:off x="0" y="0"/>
          <a:ext cx="0" cy="0"/>
          <a:chOff x="0" y="0"/>
          <a:chExt cx="0" cy="0"/>
        </a:xfrm>
      </p:grpSpPr>
      <p:sp>
        <p:nvSpPr>
          <p:cNvPr id="197" name="Google Shape;197;gc352192547_0_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c352192547_0_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c876def605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c876def605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30" name="Shape 130"/>
        <p:cNvGrpSpPr/>
        <p:nvPr/>
      </p:nvGrpSpPr>
      <p:grpSpPr>
        <a:xfrm>
          <a:off x="0" y="0"/>
          <a:ext cx="0" cy="0"/>
          <a:chOff x="0" y="0"/>
          <a:chExt cx="0" cy="0"/>
        </a:xfrm>
      </p:grpSpPr>
      <p:pic>
        <p:nvPicPr>
          <p:cNvPr descr="offset_comp_343059.jpg" id="131" name="Google Shape;131;p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32" name="Google Shape;132;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3"/>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34" name="Google Shape;13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3"/>
          <p:cNvGrpSpPr/>
          <p:nvPr/>
        </p:nvGrpSpPr>
        <p:grpSpPr>
          <a:xfrm>
            <a:off x="0" y="381001"/>
            <a:ext cx="1037850" cy="1016287"/>
            <a:chOff x="0" y="381001"/>
            <a:chExt cx="1037850" cy="1016287"/>
          </a:xfrm>
        </p:grpSpPr>
        <p:sp>
          <p:nvSpPr>
            <p:cNvPr id="140" name="Google Shape;140;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hyperlink" Target="https://ww1.microchip.com/downloads/en/DeviceDoc/60001107H.pdf" TargetMode="External"/><Relationship Id="rId4" Type="http://schemas.openxmlformats.org/officeDocument/2006/relationships/hyperlink" Target="https://ww1.microchip.com/downloads/en/DeviceDoc/60001116G.pdf" TargetMode="External"/><Relationship Id="rId9" Type="http://schemas.openxmlformats.org/officeDocument/2006/relationships/hyperlink" Target="https://ww1.microchip.com/downloads/en/DeviceDoc/61143H.pdf" TargetMode="External"/><Relationship Id="rId5" Type="http://schemas.openxmlformats.org/officeDocument/2006/relationships/hyperlink" Target="https://ww1.microchip.com/downloads/en/DeviceDoc/61106G.pdf" TargetMode="External"/><Relationship Id="rId6" Type="http://schemas.openxmlformats.org/officeDocument/2006/relationships/hyperlink" Target="https://ww1.microchip.com/downloads/en/DeviceDoc/51795B.pdf" TargetMode="External"/><Relationship Id="rId7" Type="http://schemas.openxmlformats.org/officeDocument/2006/relationships/hyperlink" Target="https://ww1.microchip.com/downloads/en/DeviceDoc/60001122G.pdf" TargetMode="External"/><Relationship Id="rId8" Type="http://schemas.openxmlformats.org/officeDocument/2006/relationships/hyperlink" Target="https://ww1.microchip.com/downloads/en/DeviceDoc/61111E.pdf"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5.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 Id="rId3" Type="http://schemas.openxmlformats.org/officeDocument/2006/relationships/image" Target="../media/image6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6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62.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6.png"/><Relationship Id="rId4" Type="http://schemas.openxmlformats.org/officeDocument/2006/relationships/image" Target="../media/image8.png"/><Relationship Id="rId5"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7.png"/><Relationship Id="rId4" Type="http://schemas.openxmlformats.org/officeDocument/2006/relationships/image" Target="../media/image1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5.xml"/><Relationship Id="rId3" Type="http://schemas.openxmlformats.org/officeDocument/2006/relationships/image" Target="../media/image20.png"/><Relationship Id="rId4" Type="http://schemas.openxmlformats.org/officeDocument/2006/relationships/image" Target="../media/image12.png"/><Relationship Id="rId5" Type="http://schemas.openxmlformats.org/officeDocument/2006/relationships/image" Target="../media/image17.png"/><Relationship Id="rId6" Type="http://schemas.openxmlformats.org/officeDocument/2006/relationships/image" Target="../media/image24.png"/><Relationship Id="rId7" Type="http://schemas.openxmlformats.org/officeDocument/2006/relationships/image" Target="../media/image1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6.xml"/><Relationship Id="rId3" Type="http://schemas.openxmlformats.org/officeDocument/2006/relationships/image" Target="../media/image10.png"/><Relationship Id="rId4" Type="http://schemas.openxmlformats.org/officeDocument/2006/relationships/image" Target="../media/image1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7.xml"/><Relationship Id="rId3" Type="http://schemas.openxmlformats.org/officeDocument/2006/relationships/image" Target="../media/image21.png"/><Relationship Id="rId4" Type="http://schemas.openxmlformats.org/officeDocument/2006/relationships/image" Target="../media/image19.png"/><Relationship Id="rId5" Type="http://schemas.openxmlformats.org/officeDocument/2006/relationships/image" Target="../media/image22.png"/><Relationship Id="rId6" Type="http://schemas.openxmlformats.org/officeDocument/2006/relationships/image" Target="../media/image2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8.xml"/><Relationship Id="rId3" Type="http://schemas.openxmlformats.org/officeDocument/2006/relationships/image" Target="../media/image36.png"/><Relationship Id="rId4" Type="http://schemas.openxmlformats.org/officeDocument/2006/relationships/image" Target="../media/image35.png"/><Relationship Id="rId5" Type="http://schemas.openxmlformats.org/officeDocument/2006/relationships/image" Target="../media/image2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 Id="rId3" Type="http://schemas.openxmlformats.org/officeDocument/2006/relationships/image" Target="../media/image3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jp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 Id="rId3" Type="http://schemas.openxmlformats.org/officeDocument/2006/relationships/image" Target="../media/image23.png"/><Relationship Id="rId4" Type="http://schemas.openxmlformats.org/officeDocument/2006/relationships/image" Target="../media/image28.png"/><Relationship Id="rId5" Type="http://schemas.openxmlformats.org/officeDocument/2006/relationships/image" Target="../media/image2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1.xml"/><Relationship Id="rId3" Type="http://schemas.openxmlformats.org/officeDocument/2006/relationships/image" Target="../media/image43.png"/><Relationship Id="rId4" Type="http://schemas.openxmlformats.org/officeDocument/2006/relationships/image" Target="../media/image31.png"/><Relationship Id="rId5" Type="http://schemas.openxmlformats.org/officeDocument/2006/relationships/image" Target="../media/image30.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2.xml"/><Relationship Id="rId3" Type="http://schemas.openxmlformats.org/officeDocument/2006/relationships/image" Target="../media/image3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3.xml"/><Relationship Id="rId3" Type="http://schemas.openxmlformats.org/officeDocument/2006/relationships/image" Target="../media/image34.png"/><Relationship Id="rId4" Type="http://schemas.openxmlformats.org/officeDocument/2006/relationships/image" Target="../media/image37.png"/><Relationship Id="rId5" Type="http://schemas.openxmlformats.org/officeDocument/2006/relationships/image" Target="../media/image12.png"/><Relationship Id="rId6" Type="http://schemas.openxmlformats.org/officeDocument/2006/relationships/image" Target="../media/image2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4.xml"/><Relationship Id="rId3" Type="http://schemas.openxmlformats.org/officeDocument/2006/relationships/image" Target="../media/image40.png"/><Relationship Id="rId4" Type="http://schemas.openxmlformats.org/officeDocument/2006/relationships/image" Target="../media/image56.png"/><Relationship Id="rId5" Type="http://schemas.openxmlformats.org/officeDocument/2006/relationships/image" Target="../media/image29.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5.xml"/><Relationship Id="rId3" Type="http://schemas.openxmlformats.org/officeDocument/2006/relationships/image" Target="../media/image38.png"/><Relationship Id="rId4" Type="http://schemas.openxmlformats.org/officeDocument/2006/relationships/image" Target="../media/image12.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 Id="rId3" Type="http://schemas.openxmlformats.org/officeDocument/2006/relationships/image" Target="../media/image45.png"/><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 Id="rId3" Type="http://schemas.openxmlformats.org/officeDocument/2006/relationships/image" Target="../media/image4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4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3.xml"/><Relationship Id="rId3" Type="http://schemas.openxmlformats.org/officeDocument/2006/relationships/image" Target="../media/image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5.xml"/><Relationship Id="rId3" Type="http://schemas.openxmlformats.org/officeDocument/2006/relationships/image" Target="../media/image4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6.xml"/><Relationship Id="rId3" Type="http://schemas.openxmlformats.org/officeDocument/2006/relationships/image" Target="../media/image51.png"/><Relationship Id="rId4" Type="http://schemas.openxmlformats.org/officeDocument/2006/relationships/image" Target="../media/image4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8.xml"/><Relationship Id="rId3" Type="http://schemas.openxmlformats.org/officeDocument/2006/relationships/image" Target="../media/image54.png"/><Relationship Id="rId4" Type="http://schemas.openxmlformats.org/officeDocument/2006/relationships/image" Target="../media/image5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9.xml"/><Relationship Id="rId3" Type="http://schemas.openxmlformats.org/officeDocument/2006/relationships/image" Target="../media/image60.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1" Type="http://schemas.openxmlformats.org/officeDocument/2006/relationships/hyperlink" Target="http://drive.google.com/file/d/16wAGNw_XmZPeFVaWtudni-D0T61kigZG/view" TargetMode="External"/><Relationship Id="rId10" Type="http://schemas.openxmlformats.org/officeDocument/2006/relationships/hyperlink" Target="http://drive.google.com/file/d/1ZjMno218Y4hwFzVUUmM9Fgf5_bNwyb69/view" TargetMode="External"/><Relationship Id="rId12" Type="http://schemas.openxmlformats.org/officeDocument/2006/relationships/hyperlink" Target="http://drive.google.com/file/d/1jjy2DYbynCiMOVdSyG-_Y9SPQKz0_T4a/view" TargetMode="External"/><Relationship Id="rId1" Type="http://schemas.openxmlformats.org/officeDocument/2006/relationships/slideLayout" Target="../slideLayouts/slideLayout3.xml"/><Relationship Id="rId2" Type="http://schemas.openxmlformats.org/officeDocument/2006/relationships/notesSlide" Target="../notesSlides/notesSlide60.xml"/><Relationship Id="rId3" Type="http://schemas.openxmlformats.org/officeDocument/2006/relationships/image" Target="../media/image50.png"/><Relationship Id="rId4" Type="http://schemas.openxmlformats.org/officeDocument/2006/relationships/image" Target="../media/image59.png"/><Relationship Id="rId9" Type="http://schemas.openxmlformats.org/officeDocument/2006/relationships/image" Target="../media/image48.png"/><Relationship Id="rId5" Type="http://schemas.openxmlformats.org/officeDocument/2006/relationships/image" Target="../media/image52.png"/><Relationship Id="rId6" Type="http://schemas.openxmlformats.org/officeDocument/2006/relationships/image" Target="../media/image58.png"/><Relationship Id="rId7" Type="http://schemas.openxmlformats.org/officeDocument/2006/relationships/image" Target="../media/image55.png"/><Relationship Id="rId8" Type="http://schemas.openxmlformats.org/officeDocument/2006/relationships/hyperlink" Target="http://drive.google.com/file/d/1MFOw-0yKGQ9z8xATM3wAONZEe_3lfAfo/view"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1.xml"/><Relationship Id="rId3" Type="http://schemas.openxmlformats.org/officeDocument/2006/relationships/hyperlink" Target="http://drive.google.com/file/d/1XPSYWmebviO_tQ1J9-sNQvDZzSB98IGU/view" TargetMode="External"/><Relationship Id="rId4" Type="http://schemas.openxmlformats.org/officeDocument/2006/relationships/image" Target="../media/image57.jp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2.xml"/><Relationship Id="rId3" Type="http://schemas.openxmlformats.org/officeDocument/2006/relationships/hyperlink" Target="http://drive.google.com/file/d/1FTqDmgltv6Ik8xfp8yxDYWJdv85MBEM5/view" TargetMode="External"/><Relationship Id="rId4" Type="http://schemas.openxmlformats.org/officeDocument/2006/relationships/image" Target="../media/image48.png"/><Relationship Id="rId5" Type="http://schemas.openxmlformats.org/officeDocument/2006/relationships/hyperlink" Target="http://drive.google.com/file/d/1TcVzzzv6ta3rQbPsKFdwLxOhZlJN8xuR/view"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hyperlink" Target="http://drive.google.com/file/d/1XZ1QPoxChD1O4du0hJXeeXQ3DYxiVsrl/view" TargetMode="External"/><Relationship Id="rId4" Type="http://schemas.openxmlformats.org/officeDocument/2006/relationships/image" Target="../media/image4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digitalcommons.calpoly.edu/cgi/viewcontent.cgi?article=2617&amp;context=theses"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4.png"/><Relationship Id="rId4" Type="http://schemas.openxmlformats.org/officeDocument/2006/relationships/hyperlink" Target="https://justdrones.com.au/how-much-power-is-needed-to-hover/#:~:text=If%20you%20want%20your%20model,and%20I%20is%20the%20current" TargetMode="External"/><Relationship Id="rId5"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nvSpPr>
        <p:spPr>
          <a:xfrm>
            <a:off x="3514550" y="1042975"/>
            <a:ext cx="5017500" cy="1578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4000">
                <a:solidFill>
                  <a:srgbClr val="FFFFFF"/>
                </a:solidFill>
                <a:latin typeface="Montserrat"/>
                <a:ea typeface="Montserrat"/>
                <a:cs typeface="Montserrat"/>
                <a:sym typeface="Montserrat"/>
              </a:rPr>
              <a:t>Barone2 </a:t>
            </a:r>
            <a:endParaRPr sz="40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4000">
                <a:solidFill>
                  <a:srgbClr val="FFFFFF"/>
                </a:solidFill>
                <a:latin typeface="Montserrat"/>
                <a:ea typeface="Montserrat"/>
                <a:cs typeface="Montserrat"/>
                <a:sym typeface="Montserrat"/>
              </a:rPr>
              <a:t>Design Progress Review 3</a:t>
            </a:r>
            <a:endParaRPr sz="4000">
              <a:solidFill>
                <a:srgbClr val="FFFFFF"/>
              </a:solidFill>
              <a:latin typeface="Montserrat"/>
              <a:ea typeface="Montserrat"/>
              <a:cs typeface="Montserrat"/>
              <a:sym typeface="Montserrat"/>
            </a:endParaRPr>
          </a:p>
        </p:txBody>
      </p:sp>
      <p:sp>
        <p:nvSpPr>
          <p:cNvPr id="147" name="Google Shape;147;p14"/>
          <p:cNvSpPr txBox="1"/>
          <p:nvPr/>
        </p:nvSpPr>
        <p:spPr>
          <a:xfrm>
            <a:off x="4664875" y="2825450"/>
            <a:ext cx="3470700" cy="185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rgbClr val="FFFFFF"/>
                </a:solidFill>
                <a:latin typeface="Lato"/>
                <a:ea typeface="Lato"/>
                <a:cs typeface="Lato"/>
                <a:sym typeface="Lato"/>
              </a:rPr>
              <a:t>Dylan Harootunian</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Chin Ming Ryan Wong</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Leonid Shuster</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Jeremy Germenis</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George Hernandez</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Isaac Szu</a:t>
            </a:r>
            <a:endParaRPr sz="16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1297500" y="1896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Passive Communication Component Power is Found to be Negligible Within Our System</a:t>
            </a:r>
            <a:endParaRPr/>
          </a:p>
        </p:txBody>
      </p:sp>
      <p:sp>
        <p:nvSpPr>
          <p:cNvPr id="232" name="Google Shape;232;p23"/>
          <p:cNvSpPr txBox="1"/>
          <p:nvPr>
            <p:ph idx="1" type="body"/>
          </p:nvPr>
        </p:nvSpPr>
        <p:spPr>
          <a:xfrm>
            <a:off x="1007275" y="1178725"/>
            <a:ext cx="7565400" cy="3171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u="sng"/>
              <a:t>Included in Datasheets:</a:t>
            </a:r>
            <a:endParaRPr b="1" u="sng"/>
          </a:p>
          <a:p>
            <a:pPr indent="-311150" lvl="0" marL="457200" rtl="0" algn="l">
              <a:spcBef>
                <a:spcPts val="1200"/>
              </a:spcBef>
              <a:spcAft>
                <a:spcPts val="0"/>
              </a:spcAft>
              <a:buSzPts val="1300"/>
              <a:buChar char="-"/>
            </a:pPr>
            <a:r>
              <a:rPr lang="en-GB" u="sng"/>
              <a:t>I2C:</a:t>
            </a:r>
            <a:r>
              <a:rPr b="1" lang="en-GB"/>
              <a:t> </a:t>
            </a:r>
            <a:r>
              <a:rPr lang="en-GB"/>
              <a:t>Connects</a:t>
            </a:r>
            <a:r>
              <a:rPr lang="en-GB"/>
              <a:t> IMU and pressure sensors to microcontroller, power typical required(</a:t>
            </a:r>
            <a:r>
              <a:rPr lang="en-GB" u="sng"/>
              <a:t>1.65mW</a:t>
            </a:r>
            <a:r>
              <a:rPr lang="en-GB"/>
              <a:t> for SDA/SCL at 3.3V, .5mA) is handled by </a:t>
            </a:r>
            <a:r>
              <a:rPr lang="en-GB"/>
              <a:t>microcontroller</a:t>
            </a:r>
            <a:r>
              <a:rPr lang="en-GB"/>
              <a:t> power with internal pull up resistors.</a:t>
            </a:r>
            <a:endParaRPr/>
          </a:p>
          <a:p>
            <a:pPr indent="-311150" lvl="0" marL="457200" rtl="0" algn="l">
              <a:spcBef>
                <a:spcPts val="0"/>
              </a:spcBef>
              <a:spcAft>
                <a:spcPts val="0"/>
              </a:spcAft>
              <a:buSzPts val="1300"/>
              <a:buChar char="-"/>
            </a:pPr>
            <a:r>
              <a:rPr lang="en-GB" u="sng"/>
              <a:t>SPI:</a:t>
            </a:r>
            <a:r>
              <a:rPr lang="en-GB"/>
              <a:t> Connects Microprocessor to SD card and Microcontroller</a:t>
            </a:r>
            <a:r>
              <a:rPr lang="en-GB"/>
              <a:t>, current included within minimum current requirements of </a:t>
            </a:r>
            <a:r>
              <a:rPr lang="en-GB" u="sng"/>
              <a:t>50mA max per set of pins</a:t>
            </a:r>
            <a:r>
              <a:rPr lang="en-GB"/>
              <a:t> for the microprocessor</a:t>
            </a:r>
            <a:endParaRPr/>
          </a:p>
          <a:p>
            <a:pPr indent="0" lvl="0" marL="0" rtl="0" algn="l">
              <a:spcBef>
                <a:spcPts val="1200"/>
              </a:spcBef>
              <a:spcAft>
                <a:spcPts val="0"/>
              </a:spcAft>
              <a:buNone/>
            </a:pPr>
            <a:r>
              <a:rPr b="1" lang="en-GB" u="sng"/>
              <a:t>Calculated:</a:t>
            </a:r>
            <a:endParaRPr b="1" u="sng"/>
          </a:p>
          <a:p>
            <a:pPr indent="-311150" lvl="0" marL="457200" rtl="0" algn="l">
              <a:spcBef>
                <a:spcPts val="1200"/>
              </a:spcBef>
              <a:spcAft>
                <a:spcPts val="0"/>
              </a:spcAft>
              <a:buSzPts val="1300"/>
              <a:buChar char="-"/>
            </a:pPr>
            <a:r>
              <a:rPr lang="en-GB" u="sng"/>
              <a:t>PWM:</a:t>
            </a:r>
            <a:r>
              <a:rPr lang="en-GB"/>
              <a:t> Connects Ultrasonic Sensors to </a:t>
            </a:r>
            <a:r>
              <a:rPr lang="en-GB"/>
              <a:t>Microcontroller</a:t>
            </a:r>
            <a:r>
              <a:rPr lang="en-GB"/>
              <a:t>, signals every 60ms with a 11.6ms max high time will cause 10k ohm  pull down resistors to dissipate </a:t>
            </a:r>
            <a:r>
              <a:rPr lang="en-GB" u="sng"/>
              <a:t>.844mW</a:t>
            </a:r>
            <a:r>
              <a:rPr lang="en-GB"/>
              <a:t> max power to heat at 3.3V</a:t>
            </a:r>
            <a:endParaRPr/>
          </a:p>
          <a:p>
            <a:pPr indent="-311150" lvl="0" marL="457200" rtl="0" algn="l">
              <a:spcBef>
                <a:spcPts val="0"/>
              </a:spcBef>
              <a:spcAft>
                <a:spcPts val="0"/>
              </a:spcAft>
              <a:buSzPts val="1300"/>
              <a:buChar char="-"/>
            </a:pPr>
            <a:r>
              <a:rPr lang="en-GB" u="sng"/>
              <a:t>UART:</a:t>
            </a:r>
            <a:r>
              <a:rPr lang="en-GB"/>
              <a:t> Connects </a:t>
            </a:r>
            <a:r>
              <a:rPr lang="en-GB"/>
              <a:t>GPS to Microcontroller, continuously communicating at a max rate of 20Mbps with an average of every other bit being 1 would require an average of </a:t>
            </a:r>
            <a:r>
              <a:rPr lang="en-GB" u="sng"/>
              <a:t>1.09mW</a:t>
            </a:r>
            <a:r>
              <a:rPr lang="en-GB"/>
              <a:t> of power in the 10k ohm pull up resistors for Rx and Tx lines at 3.3V</a:t>
            </a:r>
            <a:endParaRPr/>
          </a:p>
        </p:txBody>
      </p:sp>
      <p:sp>
        <p:nvSpPr>
          <p:cNvPr id="233" name="Google Shape;233;p23"/>
          <p:cNvSpPr txBox="1"/>
          <p:nvPr/>
        </p:nvSpPr>
        <p:spPr>
          <a:xfrm>
            <a:off x="818635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0FF00"/>
                </a:solidFill>
                <a:latin typeface="Lato"/>
                <a:ea typeface="Lato"/>
                <a:cs typeface="Lato"/>
                <a:sym typeface="Lato"/>
              </a:rPr>
              <a:t>Complete</a:t>
            </a:r>
            <a:endParaRPr sz="1200">
              <a:solidFill>
                <a:srgbClr val="00FF00"/>
              </a:solidFill>
              <a:latin typeface="Lato"/>
              <a:ea typeface="Lato"/>
              <a:cs typeface="Lato"/>
              <a:sym typeface="Lato"/>
            </a:endParaRPr>
          </a:p>
        </p:txBody>
      </p:sp>
      <p:sp>
        <p:nvSpPr>
          <p:cNvPr id="234" name="Google Shape;234;p23"/>
          <p:cNvSpPr txBox="1"/>
          <p:nvPr/>
        </p:nvSpPr>
        <p:spPr>
          <a:xfrm>
            <a:off x="599400" y="4275525"/>
            <a:ext cx="8294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Power usage of passives together would equal </a:t>
            </a:r>
            <a:r>
              <a:rPr lang="en-GB" u="sng">
                <a:solidFill>
                  <a:srgbClr val="FFFFFF"/>
                </a:solidFill>
                <a:latin typeface="Lato"/>
                <a:ea typeface="Lato"/>
                <a:cs typeface="Lato"/>
                <a:sym typeface="Lato"/>
              </a:rPr>
              <a:t>3.58mW</a:t>
            </a:r>
            <a:r>
              <a:rPr lang="en-GB">
                <a:solidFill>
                  <a:srgbClr val="FFFFFF"/>
                </a:solidFill>
                <a:latin typeface="Lato"/>
                <a:ea typeface="Lato"/>
                <a:cs typeface="Lato"/>
                <a:sym typeface="Lato"/>
              </a:rPr>
              <a:t> average, which is </a:t>
            </a:r>
            <a:r>
              <a:rPr lang="en-GB" u="sng">
                <a:solidFill>
                  <a:srgbClr val="FFFFFF"/>
                </a:solidFill>
                <a:latin typeface="Lato"/>
                <a:ea typeface="Lato"/>
                <a:cs typeface="Lato"/>
                <a:sym typeface="Lato"/>
              </a:rPr>
              <a:t>less than .01% of total mW usage</a:t>
            </a:r>
            <a:r>
              <a:rPr lang="en-GB">
                <a:solidFill>
                  <a:srgbClr val="FFFFFF"/>
                </a:solidFill>
                <a:latin typeface="Lato"/>
                <a:ea typeface="Lato"/>
                <a:cs typeface="Lato"/>
                <a:sym typeface="Lato"/>
              </a:rPr>
              <a:t> of the system, making it negligible but still included in budget for continuity.</a:t>
            </a:r>
            <a:endParaRPr>
              <a:solidFill>
                <a:srgbClr val="FFFFFF"/>
              </a:solidFill>
              <a:latin typeface="Lato"/>
              <a:ea typeface="Lato"/>
              <a:cs typeface="Lato"/>
              <a:sym typeface="Lato"/>
            </a:endParaRPr>
          </a:p>
        </p:txBody>
      </p:sp>
      <p:sp>
        <p:nvSpPr>
          <p:cNvPr id="235" name="Google Shape;235;p23"/>
          <p:cNvSpPr txBox="1"/>
          <p:nvPr/>
        </p:nvSpPr>
        <p:spPr>
          <a:xfrm>
            <a:off x="1285875" y="910825"/>
            <a:ext cx="7415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Calculate total passive power usage of communications</a:t>
            </a:r>
            <a:endParaRPr>
              <a:solidFill>
                <a:srgbClr val="FFFFFF"/>
              </a:solidFill>
              <a:latin typeface="Lato"/>
              <a:ea typeface="Lato"/>
              <a:cs typeface="Lato"/>
              <a:sym typeface="Lato"/>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 name="Shape 239"/>
        <p:cNvGrpSpPr/>
        <p:nvPr/>
      </p:nvGrpSpPr>
      <p:grpSpPr>
        <a:xfrm>
          <a:off x="0" y="0"/>
          <a:ext cx="0" cy="0"/>
          <a:chOff x="0" y="0"/>
          <a:chExt cx="0" cy="0"/>
        </a:xfrm>
      </p:grpSpPr>
      <p:sp>
        <p:nvSpPr>
          <p:cNvPr id="240" name="Google Shape;240;p24"/>
          <p:cNvSpPr txBox="1"/>
          <p:nvPr>
            <p:ph type="title"/>
          </p:nvPr>
        </p:nvSpPr>
        <p:spPr>
          <a:xfrm>
            <a:off x="745313" y="69100"/>
            <a:ext cx="77391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Multiple Voltage Regulators Needed for Power Rails</a:t>
            </a:r>
            <a:endParaRPr>
              <a:solidFill>
                <a:srgbClr val="FFFFFF"/>
              </a:solidFill>
            </a:endParaRPr>
          </a:p>
        </p:txBody>
      </p:sp>
      <p:sp>
        <p:nvSpPr>
          <p:cNvPr id="241" name="Google Shape;241;p24"/>
          <p:cNvSpPr txBox="1"/>
          <p:nvPr>
            <p:ph idx="1" type="body"/>
          </p:nvPr>
        </p:nvSpPr>
        <p:spPr>
          <a:xfrm>
            <a:off x="933575" y="3482075"/>
            <a:ext cx="7739100" cy="2009100"/>
          </a:xfrm>
          <a:prstGeom prst="rect">
            <a:avLst/>
          </a:prstGeom>
        </p:spPr>
        <p:txBody>
          <a:bodyPr anchorCtr="0" anchor="t" bIns="91425" lIns="91425" spcFirstLastPara="1" rIns="91425" wrap="square" tIns="91425">
            <a:normAutofit/>
          </a:bodyPr>
          <a:lstStyle/>
          <a:p>
            <a:pPr indent="-311150" lvl="0" marL="457200" rtl="0" algn="l">
              <a:lnSpc>
                <a:spcPct val="100000"/>
              </a:lnSpc>
              <a:spcBef>
                <a:spcPts val="0"/>
              </a:spcBef>
              <a:spcAft>
                <a:spcPts val="0"/>
              </a:spcAft>
              <a:buSzPts val="1300"/>
              <a:buChar char="-"/>
            </a:pPr>
            <a:r>
              <a:rPr lang="en-GB"/>
              <a:t>Voltage Regulators used have a guaranteed current of 800mA</a:t>
            </a:r>
            <a:endParaRPr/>
          </a:p>
          <a:p>
            <a:pPr indent="0" lvl="0" marL="0" rtl="0" algn="l">
              <a:lnSpc>
                <a:spcPct val="100000"/>
              </a:lnSpc>
              <a:spcBef>
                <a:spcPts val="1200"/>
              </a:spcBef>
              <a:spcAft>
                <a:spcPts val="1200"/>
              </a:spcAft>
              <a:buNone/>
            </a:pPr>
            <a:r>
              <a:rPr lang="en-GB"/>
              <a:t>Conclusion:  </a:t>
            </a:r>
            <a:r>
              <a:rPr lang="en-GB"/>
              <a:t>9.13W min to 18.9W</a:t>
            </a:r>
            <a:r>
              <a:rPr lang="en-GB"/>
              <a:t> max heat will be dissipated by the voltage regulators, </a:t>
            </a:r>
            <a:r>
              <a:rPr lang="en-GB"/>
              <a:t>depending on percentage of flight time servos are turning due to</a:t>
            </a:r>
            <a:r>
              <a:rPr lang="en-GB"/>
              <a:t> high current of the servos at 5V. Heat dissipation can be </a:t>
            </a:r>
            <a:r>
              <a:rPr lang="en-GB"/>
              <a:t>integrated</a:t>
            </a:r>
            <a:r>
              <a:rPr lang="en-GB"/>
              <a:t> similarly to the motor power usage for estimations in between</a:t>
            </a:r>
            <a:endParaRPr/>
          </a:p>
        </p:txBody>
      </p:sp>
      <p:graphicFrame>
        <p:nvGraphicFramePr>
          <p:cNvPr id="242" name="Google Shape;242;p24"/>
          <p:cNvGraphicFramePr/>
          <p:nvPr/>
        </p:nvGraphicFramePr>
        <p:xfrm>
          <a:off x="463163" y="929300"/>
          <a:ext cx="3000000" cy="3000000"/>
        </p:xfrm>
        <a:graphic>
          <a:graphicData uri="http://schemas.openxmlformats.org/drawingml/2006/table">
            <a:tbl>
              <a:tblPr>
                <a:noFill/>
                <a:tableStyleId>{734A5758-26DD-4BA9-9514-A11159109D9E}</a:tableStyleId>
              </a:tblPr>
              <a:tblGrid>
                <a:gridCol w="988100"/>
                <a:gridCol w="1353725"/>
                <a:gridCol w="988100"/>
                <a:gridCol w="1146200"/>
                <a:gridCol w="988100"/>
                <a:gridCol w="988100"/>
                <a:gridCol w="988100"/>
                <a:gridCol w="988100"/>
              </a:tblGrid>
              <a:tr h="68675">
                <a:tc>
                  <a:txBody>
                    <a:bodyPr/>
                    <a:lstStyle/>
                    <a:p>
                      <a:pPr indent="0" lvl="0" marL="0" rtl="0" algn="ctr">
                        <a:lnSpc>
                          <a:spcPct val="115000"/>
                        </a:lnSpc>
                        <a:spcBef>
                          <a:spcPts val="0"/>
                        </a:spcBef>
                        <a:spcAft>
                          <a:spcPts val="0"/>
                        </a:spcAft>
                        <a:buNone/>
                      </a:pPr>
                      <a:r>
                        <a:rPr lang="en-GB" sz="1000">
                          <a:solidFill>
                            <a:srgbClr val="222222"/>
                          </a:solidFill>
                        </a:rPr>
                        <a:t>Power Rails</a:t>
                      </a:r>
                      <a:endParaRPr sz="1000">
                        <a:solidFill>
                          <a:srgbClr val="222222"/>
                        </a:solidFill>
                      </a:endParaRPr>
                    </a:p>
                  </a:txBody>
                  <a:tcPr marT="19050" marB="19050" marR="28575" marL="28575">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Items Powered by Rail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Voltage(V)</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Average </a:t>
                      </a:r>
                      <a:r>
                        <a:rPr lang="en-GB" sz="1000"/>
                        <a:t>Dropout Voltage(V)</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Max Current of All Items on Rail(mA)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Max</a:t>
                      </a:r>
                      <a:endParaRPr sz="1000"/>
                    </a:p>
                    <a:p>
                      <a:pPr indent="0" lvl="0" marL="0" rtl="0" algn="ctr">
                        <a:lnSpc>
                          <a:spcPct val="115000"/>
                        </a:lnSpc>
                        <a:spcBef>
                          <a:spcPts val="0"/>
                        </a:spcBef>
                        <a:spcAft>
                          <a:spcPts val="0"/>
                        </a:spcAft>
                        <a:buNone/>
                      </a:pPr>
                      <a:r>
                        <a:rPr lang="en-GB" sz="1000"/>
                        <a:t>Regulator Heat Dissipation(W)</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gridSpan="2">
                  <a:txBody>
                    <a:bodyPr/>
                    <a:lstStyle/>
                    <a:p>
                      <a:pPr indent="0" lvl="0" marL="0" rtl="0" algn="ctr">
                        <a:lnSpc>
                          <a:spcPct val="115000"/>
                        </a:lnSpc>
                        <a:spcBef>
                          <a:spcPts val="0"/>
                        </a:spcBef>
                        <a:spcAft>
                          <a:spcPts val="0"/>
                        </a:spcAft>
                        <a:buNone/>
                      </a:pPr>
                      <a:r>
                        <a:rPr lang="en-GB" sz="1000"/>
                        <a:t>Comments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hMerge="1"/>
              </a:tr>
              <a:tr h="99575">
                <a:tc>
                  <a:txBody>
                    <a:bodyPr/>
                    <a:lstStyle/>
                    <a:p>
                      <a:pPr indent="0" lvl="0" marL="0" rtl="0" algn="ctr">
                        <a:lnSpc>
                          <a:spcPct val="115000"/>
                        </a:lnSpc>
                        <a:spcBef>
                          <a:spcPts val="0"/>
                        </a:spcBef>
                        <a:spcAft>
                          <a:spcPts val="0"/>
                        </a:spcAft>
                        <a:buNone/>
                      </a:pPr>
                      <a:r>
                        <a:rPr lang="en-GB" sz="1000"/>
                        <a:t>Rail 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11.1 Nominal</a:t>
                      </a:r>
                      <a:endParaRPr sz="1000"/>
                    </a:p>
                    <a:p>
                      <a:pPr indent="0" lvl="0" marL="0" rtl="0" algn="ctr">
                        <a:lnSpc>
                          <a:spcPct val="115000"/>
                        </a:lnSpc>
                        <a:spcBef>
                          <a:spcPts val="0"/>
                        </a:spcBef>
                        <a:spcAft>
                          <a:spcPts val="0"/>
                        </a:spcAft>
                        <a:buNone/>
                      </a:pPr>
                      <a:r>
                        <a:rPr lang="en-GB" sz="1000"/>
                        <a:t>(Ranges from</a:t>
                      </a:r>
                      <a:endParaRPr sz="1000"/>
                    </a:p>
                    <a:p>
                      <a:pPr indent="0" lvl="0" marL="0" rtl="0" algn="ctr">
                        <a:lnSpc>
                          <a:spcPct val="115000"/>
                        </a:lnSpc>
                        <a:spcBef>
                          <a:spcPts val="0"/>
                        </a:spcBef>
                        <a:spcAft>
                          <a:spcPts val="0"/>
                        </a:spcAft>
                        <a:buNone/>
                      </a:pPr>
                      <a:r>
                        <a:rPr lang="en-GB" sz="1000"/>
                        <a:t>12.6-9.6V)</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10,500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gridSpan="2">
                  <a:txBody>
                    <a:bodyPr/>
                    <a:lstStyle/>
                    <a:p>
                      <a:pPr indent="0" lvl="0" marL="0" rtl="0" algn="l">
                        <a:lnSpc>
                          <a:spcPct val="115000"/>
                        </a:lnSpc>
                        <a:spcBef>
                          <a:spcPts val="0"/>
                        </a:spcBef>
                        <a:spcAft>
                          <a:spcPts val="0"/>
                        </a:spcAft>
                        <a:buNone/>
                      </a:pPr>
                      <a:r>
                        <a:rPr lang="en-GB" sz="1000"/>
                        <a:t>No Regulator needed due to</a:t>
                      </a:r>
                      <a:endParaRPr sz="1000"/>
                    </a:p>
                    <a:p>
                      <a:pPr indent="0" lvl="0" marL="0" rtl="0" algn="l">
                        <a:lnSpc>
                          <a:spcPct val="115000"/>
                        </a:lnSpc>
                        <a:spcBef>
                          <a:spcPts val="0"/>
                        </a:spcBef>
                        <a:spcAft>
                          <a:spcPts val="0"/>
                        </a:spcAft>
                        <a:buNone/>
                      </a:pPr>
                      <a:r>
                        <a:rPr lang="en-GB" sz="1000"/>
                        <a:t>motor being able to take a</a:t>
                      </a:r>
                      <a:endParaRPr sz="1000"/>
                    </a:p>
                    <a:p>
                      <a:pPr indent="0" lvl="0" marL="0" rtl="0" algn="l">
                        <a:lnSpc>
                          <a:spcPct val="115000"/>
                        </a:lnSpc>
                        <a:spcBef>
                          <a:spcPts val="0"/>
                        </a:spcBef>
                        <a:spcAft>
                          <a:spcPts val="0"/>
                        </a:spcAft>
                        <a:buNone/>
                      </a:pPr>
                      <a:r>
                        <a:rPr lang="en-GB" sz="1000"/>
                        <a:t>variable voltage, but will lose performance over time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hMerge="1"/>
              </a:tr>
              <a:tr h="37775">
                <a:tc>
                  <a:txBody>
                    <a:bodyPr/>
                    <a:lstStyle/>
                    <a:p>
                      <a:pPr indent="0" lvl="0" marL="0" rtl="0" algn="ctr">
                        <a:lnSpc>
                          <a:spcPct val="115000"/>
                        </a:lnSpc>
                        <a:spcBef>
                          <a:spcPts val="0"/>
                        </a:spcBef>
                        <a:spcAft>
                          <a:spcPts val="0"/>
                        </a:spcAft>
                        <a:buNone/>
                      </a:pPr>
                      <a:r>
                        <a:rPr lang="en-GB" sz="1000"/>
                        <a:t>Rail 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6.1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2,060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12.6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gridSpan="2">
                  <a:txBody>
                    <a:bodyPr/>
                    <a:lstStyle/>
                    <a:p>
                      <a:pPr indent="0" lvl="0" marL="0" rtl="0" algn="l">
                        <a:lnSpc>
                          <a:spcPct val="115000"/>
                        </a:lnSpc>
                        <a:spcBef>
                          <a:spcPts val="0"/>
                        </a:spcBef>
                        <a:spcAft>
                          <a:spcPts val="0"/>
                        </a:spcAft>
                        <a:buNone/>
                      </a:pPr>
                      <a:r>
                        <a:rPr lang="en-GB" sz="1000"/>
                        <a:t>Spread out over five</a:t>
                      </a:r>
                      <a:endParaRPr sz="1000"/>
                    </a:p>
                    <a:p>
                      <a:pPr indent="0" lvl="0" marL="0" rtl="0" algn="l">
                        <a:lnSpc>
                          <a:spcPct val="115000"/>
                        </a:lnSpc>
                        <a:spcBef>
                          <a:spcPts val="0"/>
                        </a:spcBef>
                        <a:spcAft>
                          <a:spcPts val="0"/>
                        </a:spcAft>
                        <a:buNone/>
                      </a:pPr>
                      <a:r>
                        <a:rPr lang="en-GB" sz="1000"/>
                        <a:t>5V Regulators, no danger of going</a:t>
                      </a:r>
                      <a:endParaRPr sz="1000"/>
                    </a:p>
                    <a:p>
                      <a:pPr indent="0" lvl="0" marL="0" rtl="0" algn="l">
                        <a:lnSpc>
                          <a:spcPct val="115000"/>
                        </a:lnSpc>
                        <a:spcBef>
                          <a:spcPts val="0"/>
                        </a:spcBef>
                        <a:spcAft>
                          <a:spcPts val="0"/>
                        </a:spcAft>
                        <a:buNone/>
                      </a:pPr>
                      <a:r>
                        <a:rPr lang="en-GB" sz="1000"/>
                        <a:t>above 800mA guaranteed current</a:t>
                      </a:r>
                      <a:endParaRPr sz="1000"/>
                    </a:p>
                    <a:p>
                      <a:pPr indent="0" lvl="0" marL="0" rtl="0" algn="l">
                        <a:lnSpc>
                          <a:spcPct val="115000"/>
                        </a:lnSpc>
                        <a:spcBef>
                          <a:spcPts val="0"/>
                        </a:spcBef>
                        <a:spcAft>
                          <a:spcPts val="0"/>
                        </a:spcAft>
                        <a:buNone/>
                      </a:pPr>
                      <a:r>
                        <a:rPr lang="en-GB" sz="1000"/>
                        <a:t>of regulator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hMerge="1"/>
              </a:tr>
              <a:tr h="37775">
                <a:tc>
                  <a:txBody>
                    <a:bodyPr/>
                    <a:lstStyle/>
                    <a:p>
                      <a:pPr indent="0" lvl="0" marL="0" rtl="0" algn="ctr">
                        <a:lnSpc>
                          <a:spcPct val="115000"/>
                        </a:lnSpc>
                        <a:spcBef>
                          <a:spcPts val="0"/>
                        </a:spcBef>
                        <a:spcAft>
                          <a:spcPts val="0"/>
                        </a:spcAft>
                        <a:buNone/>
                      </a:pPr>
                      <a:r>
                        <a:rPr lang="en-GB" sz="1000"/>
                        <a:t>Rail 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12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7.6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502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3.82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gridSpan="2">
                  <a:txBody>
                    <a:bodyPr/>
                    <a:lstStyle/>
                    <a:p>
                      <a:pPr indent="0" lvl="0" marL="0" rtl="0" algn="l">
                        <a:lnSpc>
                          <a:spcPct val="115000"/>
                        </a:lnSpc>
                        <a:spcBef>
                          <a:spcPts val="0"/>
                        </a:spcBef>
                        <a:spcAft>
                          <a:spcPts val="0"/>
                        </a:spcAft>
                        <a:buNone/>
                      </a:pPr>
                      <a:r>
                        <a:rPr lang="en-GB" sz="1000"/>
                        <a:t>3.3V Regulator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6B26B"/>
                    </a:solidFill>
                  </a:tcPr>
                </a:tc>
                <a:tc hMerge="1"/>
              </a:tr>
              <a:tr h="37775">
                <a:tc>
                  <a:txBody>
                    <a:bodyPr/>
                    <a:lstStyle/>
                    <a:p>
                      <a:pPr indent="0" lvl="0" marL="0" rtl="0" algn="ctr">
                        <a:lnSpc>
                          <a:spcPct val="115000"/>
                        </a:lnSpc>
                        <a:spcBef>
                          <a:spcPts val="0"/>
                        </a:spcBef>
                        <a:spcAft>
                          <a:spcPts val="0"/>
                        </a:spcAft>
                        <a:buNone/>
                      </a:pPr>
                      <a:r>
                        <a:rPr lang="en-GB" sz="1000"/>
                        <a:t>Rail 4</a:t>
                      </a:r>
                      <a:endParaRPr sz="10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1.8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9.3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268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a:txBody>
                    <a:bodyPr/>
                    <a:lstStyle/>
                    <a:p>
                      <a:pPr indent="0" lvl="0" marL="0" rtl="0" algn="ctr">
                        <a:lnSpc>
                          <a:spcPct val="115000"/>
                        </a:lnSpc>
                        <a:spcBef>
                          <a:spcPts val="0"/>
                        </a:spcBef>
                        <a:spcAft>
                          <a:spcPts val="0"/>
                        </a:spcAft>
                        <a:buNone/>
                      </a:pPr>
                      <a:r>
                        <a:rPr lang="en-GB" sz="1000"/>
                        <a:t>2.50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gridSpan="2">
                  <a:txBody>
                    <a:bodyPr/>
                    <a:lstStyle/>
                    <a:p>
                      <a:pPr indent="0" lvl="0" marL="0" rtl="0" algn="l">
                        <a:lnSpc>
                          <a:spcPct val="115000"/>
                        </a:lnSpc>
                        <a:spcBef>
                          <a:spcPts val="0"/>
                        </a:spcBef>
                        <a:spcAft>
                          <a:spcPts val="0"/>
                        </a:spcAft>
                        <a:buNone/>
                      </a:pPr>
                      <a:r>
                        <a:rPr lang="en-GB" sz="1000"/>
                        <a:t>Two 1.8V Regulators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6B26B"/>
                    </a:solidFill>
                  </a:tcPr>
                </a:tc>
                <a:tc hMerge="1"/>
              </a:tr>
            </a:tbl>
          </a:graphicData>
        </a:graphic>
      </p:graphicFrame>
      <p:sp>
        <p:nvSpPr>
          <p:cNvPr id="243" name="Google Shape;243;p24"/>
          <p:cNvSpPr txBox="1"/>
          <p:nvPr/>
        </p:nvSpPr>
        <p:spPr>
          <a:xfrm>
            <a:off x="7736650" y="69100"/>
            <a:ext cx="2207400" cy="6303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GB" sz="1300">
                <a:solidFill>
                  <a:srgbClr val="00FF00"/>
                </a:solidFill>
                <a:latin typeface="Lato"/>
                <a:ea typeface="Lato"/>
                <a:cs typeface="Lato"/>
                <a:sym typeface="Lato"/>
              </a:rPr>
              <a:t>Complete</a:t>
            </a:r>
            <a:endParaRPr sz="1300">
              <a:solidFill>
                <a:srgbClr val="00FF00"/>
              </a:solidFill>
              <a:latin typeface="Lato"/>
              <a:ea typeface="Lato"/>
              <a:cs typeface="Lato"/>
              <a:sym typeface="Lato"/>
            </a:endParaRPr>
          </a:p>
          <a:p>
            <a:pPr indent="0" lvl="0" marL="0" rtl="0" algn="l">
              <a:spcBef>
                <a:spcPts val="0"/>
              </a:spcBef>
              <a:spcAft>
                <a:spcPts val="0"/>
              </a:spcAft>
              <a:buNone/>
            </a:pPr>
            <a:r>
              <a:t/>
            </a:r>
            <a:endParaRPr>
              <a:solidFill>
                <a:srgbClr val="00FF00"/>
              </a:solidFill>
              <a:latin typeface="Lato"/>
              <a:ea typeface="Lato"/>
              <a:cs typeface="Lato"/>
              <a:sym typeface="Lato"/>
            </a:endParaRPr>
          </a:p>
        </p:txBody>
      </p:sp>
      <p:sp>
        <p:nvSpPr>
          <p:cNvPr id="244" name="Google Shape;244;p24"/>
          <p:cNvSpPr txBox="1"/>
          <p:nvPr/>
        </p:nvSpPr>
        <p:spPr>
          <a:xfrm>
            <a:off x="745325" y="529100"/>
            <a:ext cx="8232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Identify Min/Max possible heat dissipation and power loss due to voltage regulators</a:t>
            </a:r>
            <a:endParaRPr>
              <a:solidFill>
                <a:srgbClr val="FFFFFF"/>
              </a:solidFill>
              <a:latin typeface="Lato"/>
              <a:ea typeface="Lato"/>
              <a:cs typeface="Lato"/>
              <a:sym typeface="Lato"/>
            </a:endParaRPr>
          </a:p>
        </p:txBody>
      </p:sp>
      <p:sp>
        <p:nvSpPr>
          <p:cNvPr id="245" name="Google Shape;245;p24"/>
          <p:cNvSpPr txBox="1"/>
          <p:nvPr/>
        </p:nvSpPr>
        <p:spPr>
          <a:xfrm>
            <a:off x="7093725" y="3236100"/>
            <a:ext cx="3000000" cy="307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Excerpt from Power Budget V4.0</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25"/>
          <p:cNvSpPr txBox="1"/>
          <p:nvPr>
            <p:ph type="title"/>
          </p:nvPr>
        </p:nvSpPr>
        <p:spPr>
          <a:xfrm>
            <a:off x="1052550" y="-125100"/>
            <a:ext cx="7253100" cy="1189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Battery Chosen for 30 Min Guaranteed and</a:t>
            </a:r>
            <a:endParaRPr>
              <a:solidFill>
                <a:srgbClr val="FFFFFF"/>
              </a:solidFill>
            </a:endParaRPr>
          </a:p>
          <a:p>
            <a:pPr indent="0" lvl="0" marL="0" rtl="0" algn="l">
              <a:spcBef>
                <a:spcPts val="0"/>
              </a:spcBef>
              <a:spcAft>
                <a:spcPts val="0"/>
              </a:spcAft>
              <a:buNone/>
            </a:pPr>
            <a:r>
              <a:rPr lang="en-GB">
                <a:solidFill>
                  <a:srgbClr val="FFFFFF"/>
                </a:solidFill>
              </a:rPr>
              <a:t>1 Hour Capable Flight Time Requirements</a:t>
            </a:r>
            <a:endParaRPr>
              <a:solidFill>
                <a:srgbClr val="FFFFFF"/>
              </a:solidFill>
            </a:endParaRPr>
          </a:p>
        </p:txBody>
      </p:sp>
      <p:sp>
        <p:nvSpPr>
          <p:cNvPr id="251" name="Google Shape;251;p25"/>
          <p:cNvSpPr txBox="1"/>
          <p:nvPr>
            <p:ph idx="1" type="body"/>
          </p:nvPr>
        </p:nvSpPr>
        <p:spPr>
          <a:xfrm>
            <a:off x="884863" y="4286200"/>
            <a:ext cx="7038900" cy="13536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GB"/>
              <a:t>Conclusion:  </a:t>
            </a:r>
            <a:r>
              <a:rPr lang="en-GB"/>
              <a:t>Battery chosen has an ample amount of mWh capacity for use with our system regardless of the system performance, while also being much more than capable of delivering maximum current needed.</a:t>
            </a:r>
            <a:endParaRPr/>
          </a:p>
        </p:txBody>
      </p:sp>
      <p:graphicFrame>
        <p:nvGraphicFramePr>
          <p:cNvPr id="252" name="Google Shape;252;p25"/>
          <p:cNvGraphicFramePr/>
          <p:nvPr/>
        </p:nvGraphicFramePr>
        <p:xfrm>
          <a:off x="884863" y="1064400"/>
          <a:ext cx="3000000" cy="3000000"/>
        </p:xfrm>
        <a:graphic>
          <a:graphicData uri="http://schemas.openxmlformats.org/drawingml/2006/table">
            <a:tbl>
              <a:tblPr>
                <a:noFill/>
                <a:tableStyleId>{734A5758-26DD-4BA9-9514-A11159109D9E}</a:tableStyleId>
              </a:tblPr>
              <a:tblGrid>
                <a:gridCol w="716575"/>
                <a:gridCol w="981700"/>
                <a:gridCol w="981700"/>
                <a:gridCol w="981700"/>
                <a:gridCol w="981700"/>
                <a:gridCol w="981700"/>
                <a:gridCol w="981700"/>
                <a:gridCol w="981700"/>
              </a:tblGrid>
              <a:tr h="200025">
                <a:tc>
                  <a:txBody>
                    <a:bodyPr/>
                    <a:lstStyle/>
                    <a:p>
                      <a:pPr indent="0" lvl="0" marL="0" rtl="0" algn="l">
                        <a:lnSpc>
                          <a:spcPct val="115000"/>
                        </a:lnSpc>
                        <a:spcBef>
                          <a:spcPts val="0"/>
                        </a:spcBef>
                        <a:spcAft>
                          <a:spcPts val="0"/>
                        </a:spcAft>
                        <a:buNone/>
                      </a:pPr>
                      <a:r>
                        <a:rPr lang="en-GB" sz="1000"/>
                        <a:t>Name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1000"/>
                        <a:t>Description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1000"/>
                        <a:t>Voltage Input/Outputs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1000"/>
                        <a:t>Current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1000"/>
                        <a:t>Total Energy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gridSpan="3">
                  <a:txBody>
                    <a:bodyPr/>
                    <a:lstStyle/>
                    <a:p>
                      <a:pPr indent="0" lvl="0" marL="0" rtl="0" algn="ctr">
                        <a:lnSpc>
                          <a:spcPct val="115000"/>
                        </a:lnSpc>
                        <a:spcBef>
                          <a:spcPts val="0"/>
                        </a:spcBef>
                        <a:spcAft>
                          <a:spcPts val="0"/>
                        </a:spcAft>
                        <a:buNone/>
                      </a:pPr>
                      <a:r>
                        <a:rPr lang="en-GB" sz="1000"/>
                        <a:t>Comments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hMerge="1"/>
                <a:tc hMerge="1"/>
              </a:tr>
              <a:tr h="342900">
                <a:tc>
                  <a:txBody>
                    <a:bodyPr/>
                    <a:lstStyle/>
                    <a:p>
                      <a:pPr indent="0" lvl="0" marL="0" rtl="0" algn="l">
                        <a:lnSpc>
                          <a:spcPct val="115000"/>
                        </a:lnSpc>
                        <a:spcBef>
                          <a:spcPts val="0"/>
                        </a:spcBef>
                        <a:spcAft>
                          <a:spcPts val="0"/>
                        </a:spcAft>
                        <a:buNone/>
                      </a:pPr>
                      <a:r>
                        <a:rPr lang="en-GB" sz="1000"/>
                        <a:t>LiPo Battery Charger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GB" sz="1000"/>
                        <a:t>Charger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t/>
                      </a:r>
                      <a:endParaRPr sz="1000"/>
                    </a:p>
                    <a:p>
                      <a:pPr indent="0" lvl="0" marL="0" rtl="0" algn="ctr">
                        <a:lnSpc>
                          <a:spcPct val="115000"/>
                        </a:lnSpc>
                        <a:spcBef>
                          <a:spcPts val="0"/>
                        </a:spcBef>
                        <a:spcAft>
                          <a:spcPts val="0"/>
                        </a:spcAft>
                        <a:buNone/>
                      </a:pPr>
                      <a:r>
                        <a:rPr lang="en-GB" sz="1000"/>
                        <a:t>100-240V AC (From outlet)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GB" sz="1000"/>
                        <a:t>.1-10A</a:t>
                      </a:r>
                      <a:endParaRPr sz="1000"/>
                    </a:p>
                    <a:p>
                      <a:pPr indent="0" lvl="0" marL="0" rtl="0" algn="ctr">
                        <a:lnSpc>
                          <a:spcPct val="115000"/>
                        </a:lnSpc>
                        <a:spcBef>
                          <a:spcPts val="0"/>
                        </a:spcBef>
                        <a:spcAft>
                          <a:spcPts val="0"/>
                        </a:spcAft>
                        <a:buNone/>
                      </a:pPr>
                      <a:r>
                        <a:rPr lang="en-GB" sz="1000"/>
                        <a:t>adjustable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GB" sz="1000"/>
                        <a:t>100W max</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gridSpan="3">
                  <a:txBody>
                    <a:bodyPr/>
                    <a:lstStyle/>
                    <a:p>
                      <a:pPr indent="0" lvl="0" marL="0" rtl="0" algn="l">
                        <a:lnSpc>
                          <a:spcPct val="115000"/>
                        </a:lnSpc>
                        <a:spcBef>
                          <a:spcPts val="0"/>
                        </a:spcBef>
                        <a:spcAft>
                          <a:spcPts val="0"/>
                        </a:spcAft>
                        <a:buNone/>
                      </a:pPr>
                      <a:r>
                        <a:rPr lang="en-GB" sz="1000"/>
                        <a:t>With current battery, should take 59 minutes to fully</a:t>
                      </a:r>
                      <a:endParaRPr sz="1000"/>
                    </a:p>
                    <a:p>
                      <a:pPr indent="0" lvl="0" marL="0" rtl="0" algn="l">
                        <a:lnSpc>
                          <a:spcPct val="115000"/>
                        </a:lnSpc>
                        <a:spcBef>
                          <a:spcPts val="0"/>
                        </a:spcBef>
                        <a:spcAft>
                          <a:spcPts val="0"/>
                        </a:spcAft>
                        <a:buNone/>
                      </a:pPr>
                      <a:r>
                        <a:rPr lang="en-GB" sz="1000"/>
                        <a:t>charge from 83% depleted while auto-balancing cell voltages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hMerge="1"/>
                <a:tc hMerge="1"/>
              </a:tr>
              <a:tr h="342900">
                <a:tc>
                  <a:txBody>
                    <a:bodyPr/>
                    <a:lstStyle/>
                    <a:p>
                      <a:pPr indent="0" lvl="0" marL="0" rtl="0" algn="l">
                        <a:lnSpc>
                          <a:spcPct val="115000"/>
                        </a:lnSpc>
                        <a:spcBef>
                          <a:spcPts val="0"/>
                        </a:spcBef>
                        <a:spcAft>
                          <a:spcPts val="0"/>
                        </a:spcAft>
                        <a:buNone/>
                      </a:pPr>
                      <a:r>
                        <a:rPr lang="en-GB" sz="1000"/>
                        <a:t>LIPO 11.1V 3S 11Ah</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l">
                        <a:lnSpc>
                          <a:spcPct val="115000"/>
                        </a:lnSpc>
                        <a:spcBef>
                          <a:spcPts val="0"/>
                        </a:spcBef>
                        <a:spcAft>
                          <a:spcPts val="0"/>
                        </a:spcAft>
                        <a:buNone/>
                      </a:pPr>
                      <a:r>
                        <a:rPr lang="en-GB" sz="1000"/>
                        <a:t>Battery</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GB" sz="1000"/>
                        <a:t>Outputs: 12.6-9.6V, 11.1V Nominal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GB" sz="1000"/>
                        <a:t>9.13Ah of Capacity at 83%, Nominal 40C Rating, up to 440A capable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a:txBody>
                    <a:bodyPr/>
                    <a:lstStyle/>
                    <a:p>
                      <a:pPr indent="0" lvl="0" marL="0" rtl="0" algn="ctr">
                        <a:lnSpc>
                          <a:spcPct val="115000"/>
                        </a:lnSpc>
                        <a:spcBef>
                          <a:spcPts val="0"/>
                        </a:spcBef>
                        <a:spcAft>
                          <a:spcPts val="0"/>
                        </a:spcAft>
                        <a:buNone/>
                      </a:pPr>
                      <a:r>
                        <a:rPr lang="en-GB" sz="1000"/>
                        <a:t>122Wh capacity,</a:t>
                      </a:r>
                      <a:endParaRPr sz="1000"/>
                    </a:p>
                    <a:p>
                      <a:pPr indent="0" lvl="0" marL="0" rtl="0" algn="ctr">
                        <a:lnSpc>
                          <a:spcPct val="115000"/>
                        </a:lnSpc>
                        <a:spcBef>
                          <a:spcPts val="0"/>
                        </a:spcBef>
                        <a:spcAft>
                          <a:spcPts val="0"/>
                        </a:spcAft>
                        <a:buNone/>
                      </a:pPr>
                      <a:r>
                        <a:rPr lang="en-GB" sz="1000"/>
                        <a:t>83% discharge:</a:t>
                      </a:r>
                      <a:br>
                        <a:rPr lang="en-GB" sz="1000"/>
                      </a:br>
                      <a:r>
                        <a:rPr lang="en-GB" sz="1000"/>
                        <a:t>102Wh total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gridSpan="3">
                  <a:txBody>
                    <a:bodyPr/>
                    <a:lstStyle/>
                    <a:p>
                      <a:pPr indent="0" lvl="0" marL="0" rtl="0" algn="l">
                        <a:lnSpc>
                          <a:spcPct val="115000"/>
                        </a:lnSpc>
                        <a:spcBef>
                          <a:spcPts val="0"/>
                        </a:spcBef>
                        <a:spcAft>
                          <a:spcPts val="0"/>
                        </a:spcAft>
                        <a:buNone/>
                      </a:pPr>
                      <a:r>
                        <a:rPr lang="en-GB" sz="1000"/>
                        <a:t>83% of 11Ah discharge for max current</a:t>
                      </a:r>
                      <a:endParaRPr sz="1000"/>
                    </a:p>
                    <a:p>
                      <a:pPr indent="0" lvl="0" marL="0" rtl="0" algn="l">
                        <a:lnSpc>
                          <a:spcPct val="115000"/>
                        </a:lnSpc>
                        <a:spcBef>
                          <a:spcPts val="0"/>
                        </a:spcBef>
                        <a:spcAft>
                          <a:spcPts val="0"/>
                        </a:spcAft>
                        <a:buNone/>
                      </a:pPr>
                      <a:r>
                        <a:rPr lang="en-GB" sz="1000"/>
                        <a:t>5C charge rating, 48.5A max charge current</a:t>
                      </a:r>
                      <a:endParaRPr sz="1000"/>
                    </a:p>
                    <a:p>
                      <a:pPr indent="0" lvl="0" marL="0" rtl="0" algn="l">
                        <a:lnSpc>
                          <a:spcPct val="115000"/>
                        </a:lnSpc>
                        <a:spcBef>
                          <a:spcPts val="0"/>
                        </a:spcBef>
                        <a:spcAft>
                          <a:spcPts val="0"/>
                        </a:spcAft>
                        <a:buNone/>
                      </a:pPr>
                      <a:r>
                        <a:rPr lang="en-GB" sz="1000"/>
                        <a:t>3.2 per cell cutoff voltage(9.6V total)</a:t>
                      </a:r>
                      <a:endParaRPr sz="1000"/>
                    </a:p>
                    <a:p>
                      <a:pPr indent="0" lvl="0" marL="0" rtl="0" algn="l">
                        <a:lnSpc>
                          <a:spcPct val="115000"/>
                        </a:lnSpc>
                        <a:spcBef>
                          <a:spcPts val="0"/>
                        </a:spcBef>
                        <a:spcAft>
                          <a:spcPts val="0"/>
                        </a:spcAft>
                        <a:buNone/>
                      </a:pPr>
                      <a:r>
                        <a:rPr lang="en-GB" sz="1000"/>
                        <a:t>4.2 per cell max voltage(12.6V total)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2CC"/>
                    </a:solidFill>
                  </a:tcPr>
                </a:tc>
                <a:tc hMerge="1"/>
                <a:tc hMerge="1"/>
              </a:tr>
            </a:tbl>
          </a:graphicData>
        </a:graphic>
      </p:graphicFrame>
      <p:sp>
        <p:nvSpPr>
          <p:cNvPr id="253" name="Google Shape;253;p25"/>
          <p:cNvSpPr txBox="1"/>
          <p:nvPr/>
        </p:nvSpPr>
        <p:spPr>
          <a:xfrm>
            <a:off x="439350" y="2828925"/>
            <a:ext cx="8990400" cy="1585500"/>
          </a:xfrm>
          <a:prstGeom prst="rect">
            <a:avLst/>
          </a:prstGeom>
          <a:noFill/>
          <a:ln>
            <a:noFill/>
          </a:ln>
        </p:spPr>
        <p:txBody>
          <a:bodyPr anchorCtr="0" anchor="t" bIns="91425" lIns="91425" spcFirstLastPara="1" rIns="91425" wrap="square" tIns="91425">
            <a:spAutoFit/>
          </a:bodyPr>
          <a:lstStyle/>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83% Discharge to avoid 3.0V cell voltages causing damage to LIPO by limiting to 3.2V</a:t>
            </a:r>
            <a:endParaRPr sz="1300">
              <a:solidFill>
                <a:schemeClr val="lt1"/>
              </a:solidFill>
              <a:latin typeface="Lato"/>
              <a:ea typeface="Lato"/>
              <a:cs typeface="Lato"/>
              <a:sym typeface="Lato"/>
            </a:endParaRPr>
          </a:p>
          <a:p>
            <a:pPr indent="0" lvl="0" marL="0" rtl="0" algn="l">
              <a:spcBef>
                <a:spcPts val="0"/>
              </a:spcBef>
              <a:spcAft>
                <a:spcPts val="0"/>
              </a:spcAft>
              <a:buNone/>
            </a:pPr>
            <a:r>
              <a:rPr lang="en-GB" sz="1300">
                <a:solidFill>
                  <a:schemeClr val="lt1"/>
                </a:solidFill>
                <a:latin typeface="Lato"/>
                <a:ea typeface="Lato"/>
                <a:cs typeface="Lato"/>
                <a:sym typeface="Lato"/>
              </a:rPr>
              <a:t>Technical Requirements Met:</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Battery Capacity of </a:t>
            </a:r>
            <a:r>
              <a:rPr lang="en-GB" sz="1300" u="sng">
                <a:solidFill>
                  <a:schemeClr val="lt1"/>
                </a:solidFill>
                <a:latin typeface="Lato"/>
                <a:ea typeface="Lato"/>
                <a:cs typeface="Lato"/>
                <a:sym typeface="Lato"/>
              </a:rPr>
              <a:t>102Wh</a:t>
            </a:r>
            <a:r>
              <a:rPr lang="en-GB" sz="1300">
                <a:solidFill>
                  <a:schemeClr val="lt1"/>
                </a:solidFill>
                <a:latin typeface="Lato"/>
                <a:ea typeface="Lato"/>
                <a:cs typeface="Lato"/>
                <a:sym typeface="Lato"/>
              </a:rPr>
              <a:t> is capable for 30 minute max power flight needing </a:t>
            </a:r>
            <a:r>
              <a:rPr lang="en-GB" sz="1300" u="sng">
                <a:solidFill>
                  <a:schemeClr val="lt1"/>
                </a:solidFill>
                <a:latin typeface="Lato"/>
                <a:ea typeface="Lato"/>
                <a:cs typeface="Lato"/>
                <a:sym typeface="Lato"/>
              </a:rPr>
              <a:t>76.1Wh</a:t>
            </a:r>
            <a:r>
              <a:rPr lang="en-GB" sz="1300">
                <a:solidFill>
                  <a:schemeClr val="lt1"/>
                </a:solidFill>
                <a:latin typeface="Lato"/>
                <a:ea typeface="Lato"/>
                <a:cs typeface="Lato"/>
                <a:sym typeface="Lato"/>
              </a:rPr>
              <a:t> with 24.9Wh  still remaining</a:t>
            </a:r>
            <a:endParaRPr sz="1300">
              <a:solidFill>
                <a:schemeClr val="lt1"/>
              </a:solidFill>
              <a:latin typeface="Lato"/>
              <a:ea typeface="Lato"/>
              <a:cs typeface="Lato"/>
              <a:sym typeface="Lato"/>
            </a:endParaRPr>
          </a:p>
          <a:p>
            <a:pPr indent="-311150" lvl="0" marL="457200" rtl="0" algn="l">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Is also Capable of  up to an 100 minute flight at min power needing </a:t>
            </a:r>
            <a:r>
              <a:rPr lang="en-GB" sz="1300" u="sng">
                <a:solidFill>
                  <a:schemeClr val="lt1"/>
                </a:solidFill>
                <a:latin typeface="Lato"/>
                <a:ea typeface="Lato"/>
                <a:cs typeface="Lato"/>
                <a:sym typeface="Lato"/>
              </a:rPr>
              <a:t>101Wh</a:t>
            </a:r>
            <a:endParaRPr sz="1300" u="sng">
              <a:solidFill>
                <a:schemeClr val="lt1"/>
              </a:solidFill>
              <a:latin typeface="Lato"/>
              <a:ea typeface="Lato"/>
              <a:cs typeface="Lato"/>
              <a:sym typeface="Lato"/>
            </a:endParaRPr>
          </a:p>
          <a:p>
            <a:pPr indent="0" lvl="0" marL="0" rtl="0" algn="l">
              <a:spcBef>
                <a:spcPts val="0"/>
              </a:spcBef>
              <a:spcAft>
                <a:spcPts val="0"/>
              </a:spcAft>
              <a:buNone/>
            </a:pPr>
            <a:r>
              <a:t/>
            </a:r>
            <a:endParaRPr sz="1300" u="sng">
              <a:solidFill>
                <a:schemeClr val="lt1"/>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GB" sz="1300">
                <a:solidFill>
                  <a:srgbClr val="FFFFFF"/>
                </a:solidFill>
                <a:latin typeface="Lato"/>
                <a:ea typeface="Lato"/>
                <a:cs typeface="Lato"/>
                <a:sym typeface="Lato"/>
              </a:rPr>
              <a:t>Max System Current is &lt; 14A,  440A capable C rating above this(C x Capacity = Max Current)</a:t>
            </a:r>
            <a:endParaRPr sz="1300">
              <a:solidFill>
                <a:srgbClr val="FFFFFF"/>
              </a:solidFill>
              <a:latin typeface="Lato"/>
              <a:ea typeface="Lato"/>
              <a:cs typeface="Lato"/>
              <a:sym typeface="Lato"/>
            </a:endParaRPr>
          </a:p>
          <a:p>
            <a:pPr indent="-311150" lvl="0" marL="457200" rtl="0" algn="l">
              <a:spcBef>
                <a:spcPts val="0"/>
              </a:spcBef>
              <a:spcAft>
                <a:spcPts val="0"/>
              </a:spcAft>
              <a:buClr>
                <a:srgbClr val="FFFFFF"/>
              </a:buClr>
              <a:buSzPts val="1300"/>
              <a:buFont typeface="Lato"/>
              <a:buChar char="-"/>
            </a:pPr>
            <a:r>
              <a:rPr lang="en-GB" sz="1300">
                <a:solidFill>
                  <a:srgbClr val="FFFFFF"/>
                </a:solidFill>
                <a:latin typeface="Lato"/>
                <a:ea typeface="Lato"/>
                <a:cs typeface="Lato"/>
                <a:sym typeface="Lato"/>
              </a:rPr>
              <a:t>Charger C rating is higher than necessary  at 48.5A max charge with a 10A charger</a:t>
            </a:r>
            <a:endParaRPr sz="1300" u="sng">
              <a:solidFill>
                <a:srgbClr val="FFFFFF"/>
              </a:solidFill>
              <a:latin typeface="Lato"/>
              <a:ea typeface="Lato"/>
              <a:cs typeface="Lato"/>
              <a:sym typeface="Lato"/>
            </a:endParaRPr>
          </a:p>
        </p:txBody>
      </p:sp>
      <p:sp>
        <p:nvSpPr>
          <p:cNvPr id="254" name="Google Shape;254;p25"/>
          <p:cNvSpPr txBox="1"/>
          <p:nvPr/>
        </p:nvSpPr>
        <p:spPr>
          <a:xfrm>
            <a:off x="1093000" y="679375"/>
            <a:ext cx="7588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Select battery to achieve system technical requirements of .5 hr min flight </a:t>
            </a:r>
            <a:endParaRPr>
              <a:solidFill>
                <a:srgbClr val="FFFFFF"/>
              </a:solidFill>
              <a:latin typeface="Lato"/>
              <a:ea typeface="Lato"/>
              <a:cs typeface="Lato"/>
              <a:sym typeface="Lato"/>
            </a:endParaRPr>
          </a:p>
        </p:txBody>
      </p:sp>
      <p:sp>
        <p:nvSpPr>
          <p:cNvPr id="255" name="Google Shape;255;p25"/>
          <p:cNvSpPr txBox="1"/>
          <p:nvPr/>
        </p:nvSpPr>
        <p:spPr>
          <a:xfrm>
            <a:off x="7704525" y="0"/>
            <a:ext cx="16608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00"/>
                </a:solidFill>
                <a:latin typeface="Lato"/>
                <a:ea typeface="Lato"/>
                <a:cs typeface="Lato"/>
                <a:sym typeface="Lato"/>
              </a:rPr>
              <a:t>In progress</a:t>
            </a:r>
            <a:r>
              <a:rPr lang="en-GB" sz="1300">
                <a:solidFill>
                  <a:srgbClr val="FFFF00"/>
                </a:solidFill>
                <a:latin typeface="Lato"/>
                <a:ea typeface="Lato"/>
                <a:cs typeface="Lato"/>
                <a:sym typeface="Lato"/>
              </a:rPr>
              <a:t>, </a:t>
            </a:r>
            <a:endParaRPr sz="1300">
              <a:solidFill>
                <a:srgbClr val="FFFF00"/>
              </a:solidFill>
              <a:latin typeface="Lato"/>
              <a:ea typeface="Lato"/>
              <a:cs typeface="Lato"/>
              <a:sym typeface="Lato"/>
            </a:endParaRPr>
          </a:p>
          <a:p>
            <a:pPr indent="0" lvl="0" marL="0" rtl="0" algn="l">
              <a:spcBef>
                <a:spcPts val="0"/>
              </a:spcBef>
              <a:spcAft>
                <a:spcPts val="0"/>
              </a:spcAft>
              <a:buNone/>
            </a:pPr>
            <a:r>
              <a:rPr lang="en-GB" sz="1300">
                <a:solidFill>
                  <a:srgbClr val="FFFF00"/>
                </a:solidFill>
                <a:latin typeface="Lato"/>
                <a:ea typeface="Lato"/>
                <a:cs typeface="Lato"/>
                <a:sym typeface="Lato"/>
              </a:rPr>
              <a:t>Due 4/16/21, Expected 4/16/21</a:t>
            </a:r>
            <a:endParaRPr>
              <a:solidFill>
                <a:srgbClr val="FFFF00"/>
              </a:solidFill>
              <a:latin typeface="Lato"/>
              <a:ea typeface="Lato"/>
              <a:cs typeface="Lato"/>
              <a:sym typeface="Lato"/>
            </a:endParaRPr>
          </a:p>
        </p:txBody>
      </p:sp>
      <p:sp>
        <p:nvSpPr>
          <p:cNvPr id="256" name="Google Shape;256;p25"/>
          <p:cNvSpPr txBox="1"/>
          <p:nvPr/>
        </p:nvSpPr>
        <p:spPr>
          <a:xfrm>
            <a:off x="7768825" y="2828925"/>
            <a:ext cx="8679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Excerpt from Power Budget V4.0</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txBox="1"/>
          <p:nvPr>
            <p:ph type="title"/>
          </p:nvPr>
        </p:nvSpPr>
        <p:spPr>
          <a:xfrm>
            <a:off x="763550" y="45525"/>
            <a:ext cx="83058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2200">
                <a:solidFill>
                  <a:srgbClr val="FFFFFF"/>
                </a:solidFill>
              </a:rPr>
              <a:t>Estimated</a:t>
            </a:r>
            <a:r>
              <a:rPr lang="en-GB" sz="2200">
                <a:solidFill>
                  <a:srgbClr val="FFFFFF"/>
                </a:solidFill>
              </a:rPr>
              <a:t> Achievable Min/Max Flight Times Meet Technical Requirements</a:t>
            </a:r>
            <a:endParaRPr sz="2200">
              <a:solidFill>
                <a:srgbClr val="FFFFFF"/>
              </a:solidFill>
            </a:endParaRPr>
          </a:p>
        </p:txBody>
      </p:sp>
      <p:sp>
        <p:nvSpPr>
          <p:cNvPr id="262" name="Google Shape;262;p26"/>
          <p:cNvSpPr txBox="1"/>
          <p:nvPr>
            <p:ph idx="1" type="body"/>
          </p:nvPr>
        </p:nvSpPr>
        <p:spPr>
          <a:xfrm>
            <a:off x="1084700" y="3745725"/>
            <a:ext cx="7305600" cy="1353600"/>
          </a:xfrm>
          <a:prstGeom prst="rect">
            <a:avLst/>
          </a:prstGeom>
        </p:spPr>
        <p:txBody>
          <a:bodyPr anchorCtr="0" anchor="t" bIns="91425" lIns="91425" spcFirstLastPara="1" rIns="91425" wrap="square" tIns="91425">
            <a:normAutofit lnSpcReduction="20000"/>
          </a:bodyPr>
          <a:lstStyle/>
          <a:p>
            <a:pPr indent="0" lvl="0" marL="0" rtl="0" algn="l">
              <a:lnSpc>
                <a:spcPct val="100000"/>
              </a:lnSpc>
              <a:spcBef>
                <a:spcPts val="0"/>
              </a:spcBef>
              <a:spcAft>
                <a:spcPts val="0"/>
              </a:spcAft>
              <a:buNone/>
            </a:pPr>
            <a:r>
              <a:rPr lang="en-GB"/>
              <a:t>Conclusion:  </a:t>
            </a:r>
            <a:r>
              <a:rPr lang="en-GB" u="sng"/>
              <a:t>Drone Flight time </a:t>
            </a:r>
            <a:r>
              <a:rPr lang="en-GB" u="sng"/>
              <a:t>will</a:t>
            </a:r>
            <a:r>
              <a:rPr lang="en-GB" u="sng"/>
              <a:t> always exceed 30 minutes</a:t>
            </a:r>
            <a:r>
              <a:rPr lang="en-GB"/>
              <a:t>, as per our system technical requirements, while also </a:t>
            </a:r>
            <a:r>
              <a:rPr lang="en-GB"/>
              <a:t>achieving</a:t>
            </a:r>
            <a:r>
              <a:rPr lang="en-GB"/>
              <a:t> our 1 hr flight time stretch goal if the drone is hovering for 54% of the time while motors can be used at any throttle for the other 46% of the time in flight, as an arbitrary example from a customized calculator on the power budget.</a:t>
            </a:r>
            <a:endParaRPr/>
          </a:p>
          <a:p>
            <a:pPr indent="0" lvl="0" marL="0" rtl="0" algn="l">
              <a:lnSpc>
                <a:spcPct val="100000"/>
              </a:lnSpc>
              <a:spcBef>
                <a:spcPts val="1200"/>
              </a:spcBef>
              <a:spcAft>
                <a:spcPts val="1200"/>
              </a:spcAft>
              <a:buNone/>
            </a:pPr>
            <a:r>
              <a:rPr lang="en-GB"/>
              <a:t>The exact time of the drone’s flight within the minimum and maximum flight time can be achieved by integrated along the times of the percentage of throttle used, as shown in a previous slide</a:t>
            </a:r>
            <a:endParaRPr/>
          </a:p>
        </p:txBody>
      </p:sp>
      <p:graphicFrame>
        <p:nvGraphicFramePr>
          <p:cNvPr id="263" name="Google Shape;263;p26"/>
          <p:cNvGraphicFramePr/>
          <p:nvPr/>
        </p:nvGraphicFramePr>
        <p:xfrm>
          <a:off x="217925" y="1079063"/>
          <a:ext cx="3000000" cy="3000000"/>
        </p:xfrm>
        <a:graphic>
          <a:graphicData uri="http://schemas.openxmlformats.org/drawingml/2006/table">
            <a:tbl>
              <a:tblPr>
                <a:noFill/>
                <a:tableStyleId>{734A5758-26DD-4BA9-9514-A11159109D9E}</a:tableStyleId>
              </a:tblPr>
              <a:tblGrid>
                <a:gridCol w="1741625"/>
                <a:gridCol w="1741625"/>
                <a:gridCol w="1741625"/>
                <a:gridCol w="1741625"/>
                <a:gridCol w="1741625"/>
              </a:tblGrid>
              <a:tr h="588500">
                <a:tc>
                  <a:txBody>
                    <a:bodyPr/>
                    <a:lstStyle/>
                    <a:p>
                      <a:pPr indent="0" lvl="0" marL="0" rtl="0" algn="l">
                        <a:lnSpc>
                          <a:spcPct val="115000"/>
                        </a:lnSpc>
                        <a:spcBef>
                          <a:spcPts val="0"/>
                        </a:spcBef>
                        <a:spcAft>
                          <a:spcPts val="0"/>
                        </a:spcAft>
                        <a:buNone/>
                      </a:pPr>
                      <a:r>
                        <a:rPr lang="en-GB" sz="1000"/>
                        <a:t>Total Flight Time(Hours)</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000"/>
                        <a:t>Percentage of Time Motors at Full Thrust(Opposite Percentage is Hovering) </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000"/>
                        <a:t>Percentage of Time Servos are Turning</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000"/>
                        <a:t>Total Energy Needed(Wh) Compared to 102Wh Battery(83% of battery cap)</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000"/>
                        <a:t>Comments</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FFFFFF"/>
                    </a:solidFill>
                  </a:tcPr>
                </a:tc>
              </a:tr>
              <a:tr h="405850">
                <a:tc>
                  <a:txBody>
                    <a:bodyPr/>
                    <a:lstStyle/>
                    <a:p>
                      <a:pPr indent="0" lvl="0" marL="0" rtl="0" algn="l">
                        <a:lnSpc>
                          <a:spcPct val="115000"/>
                        </a:lnSpc>
                        <a:spcBef>
                          <a:spcPts val="0"/>
                        </a:spcBef>
                        <a:spcAft>
                          <a:spcPts val="0"/>
                        </a:spcAft>
                        <a:buNone/>
                      </a:pPr>
                      <a:r>
                        <a:rPr lang="en-GB" sz="1000"/>
                        <a:t>.50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100%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100%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76.1</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Guaranteed 30 min flight at highest performance</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365275">
                <a:tc>
                  <a:txBody>
                    <a:bodyPr/>
                    <a:lstStyle/>
                    <a:p>
                      <a:pPr indent="0" lvl="0" marL="0" rtl="0" algn="l">
                        <a:lnSpc>
                          <a:spcPct val="115000"/>
                        </a:lnSpc>
                        <a:spcBef>
                          <a:spcPts val="0"/>
                        </a:spcBef>
                        <a:spcAft>
                          <a:spcPts val="0"/>
                        </a:spcAft>
                        <a:buNone/>
                      </a:pPr>
                      <a:r>
                        <a:rPr lang="en-GB" sz="1000"/>
                        <a:t>.66</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100%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100%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100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spcBef>
                          <a:spcPts val="0"/>
                        </a:spcBef>
                        <a:spcAft>
                          <a:spcPts val="0"/>
                        </a:spcAft>
                        <a:buNone/>
                      </a:pPr>
                      <a:r>
                        <a:rPr lang="en-GB" sz="1000"/>
                        <a:t>Minimum flight time of 40 minutes at highest performance</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588500">
                <a:tc>
                  <a:txBody>
                    <a:bodyPr/>
                    <a:lstStyle/>
                    <a:p>
                      <a:pPr indent="0" lvl="0" marL="0" rtl="0" algn="l">
                        <a:lnSpc>
                          <a:spcPct val="115000"/>
                        </a:lnSpc>
                        <a:spcBef>
                          <a:spcPts val="0"/>
                        </a:spcBef>
                        <a:spcAft>
                          <a:spcPts val="0"/>
                        </a:spcAft>
                        <a:buNone/>
                      </a:pPr>
                      <a:r>
                        <a:rPr lang="en-GB" sz="1000"/>
                        <a:t>1.0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46%(Arbitrary)</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50%(Arbitrary)</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101</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 hr flight possible given 50% servo turning and full throttle control</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r h="588500">
                <a:tc>
                  <a:txBody>
                    <a:bodyPr/>
                    <a:lstStyle/>
                    <a:p>
                      <a:pPr indent="0" lvl="0" marL="0" rtl="0" algn="l">
                        <a:lnSpc>
                          <a:spcPct val="115000"/>
                        </a:lnSpc>
                        <a:spcBef>
                          <a:spcPts val="0"/>
                        </a:spcBef>
                        <a:spcAft>
                          <a:spcPts val="0"/>
                        </a:spcAft>
                        <a:buNone/>
                      </a:pPr>
                      <a:r>
                        <a:rPr lang="en-GB" sz="1000"/>
                        <a:t>1.68</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0%</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102</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c>
                  <a:txBody>
                    <a:bodyPr/>
                    <a:lstStyle/>
                    <a:p>
                      <a:pPr indent="0" lvl="0" marL="0" rtl="0" algn="l">
                        <a:lnSpc>
                          <a:spcPct val="115000"/>
                        </a:lnSpc>
                        <a:spcBef>
                          <a:spcPts val="0"/>
                        </a:spcBef>
                        <a:spcAft>
                          <a:spcPts val="0"/>
                        </a:spcAft>
                        <a:buNone/>
                      </a:pPr>
                      <a:r>
                        <a:rPr lang="en-GB" sz="1000"/>
                        <a:t>Max flight time of 100 minutes while hovering in place</a:t>
                      </a:r>
                      <a:endParaRPr sz="1000"/>
                    </a:p>
                  </a:txBody>
                  <a:tcPr marT="19050" marB="19050" marR="91425" marL="9142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000000"/>
                      </a:solidFill>
                      <a:prstDash val="solid"/>
                      <a:round/>
                      <a:headEnd len="sm" w="sm" type="none"/>
                      <a:tailEnd len="sm" w="sm" type="none"/>
                    </a:lnB>
                    <a:solidFill>
                      <a:srgbClr val="4A86E8"/>
                    </a:solidFill>
                  </a:tcPr>
                </a:tc>
              </a:tr>
            </a:tbl>
          </a:graphicData>
        </a:graphic>
      </p:graphicFrame>
      <p:sp>
        <p:nvSpPr>
          <p:cNvPr id="264" name="Google Shape;264;p26"/>
          <p:cNvSpPr txBox="1"/>
          <p:nvPr/>
        </p:nvSpPr>
        <p:spPr>
          <a:xfrm>
            <a:off x="7736700" y="45525"/>
            <a:ext cx="15000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00"/>
                </a:solidFill>
                <a:latin typeface="Lato"/>
                <a:ea typeface="Lato"/>
                <a:cs typeface="Lato"/>
                <a:sym typeface="Lato"/>
              </a:rPr>
              <a:t>In progress</a:t>
            </a:r>
            <a:r>
              <a:rPr lang="en-GB" sz="1300">
                <a:solidFill>
                  <a:srgbClr val="FFFF00"/>
                </a:solidFill>
                <a:latin typeface="Lato"/>
                <a:ea typeface="Lato"/>
                <a:cs typeface="Lato"/>
                <a:sym typeface="Lato"/>
              </a:rPr>
              <a:t>, </a:t>
            </a:r>
            <a:endParaRPr sz="1300">
              <a:solidFill>
                <a:srgbClr val="FFFF00"/>
              </a:solidFill>
              <a:latin typeface="Lato"/>
              <a:ea typeface="Lato"/>
              <a:cs typeface="Lato"/>
              <a:sym typeface="Lato"/>
            </a:endParaRPr>
          </a:p>
          <a:p>
            <a:pPr indent="0" lvl="0" marL="0" rtl="0" algn="l">
              <a:spcBef>
                <a:spcPts val="0"/>
              </a:spcBef>
              <a:spcAft>
                <a:spcPts val="0"/>
              </a:spcAft>
              <a:buNone/>
            </a:pPr>
            <a:r>
              <a:rPr lang="en-GB" sz="1300">
                <a:solidFill>
                  <a:srgbClr val="FFFF00"/>
                </a:solidFill>
                <a:latin typeface="Lato"/>
                <a:ea typeface="Lato"/>
                <a:cs typeface="Lato"/>
                <a:sym typeface="Lato"/>
              </a:rPr>
              <a:t>Due 4/16/21, Expected 4/16/21</a:t>
            </a:r>
            <a:endParaRPr sz="1200">
              <a:solidFill>
                <a:srgbClr val="00FF00"/>
              </a:solidFill>
              <a:latin typeface="Lato"/>
              <a:ea typeface="Lato"/>
              <a:cs typeface="Lato"/>
              <a:sym typeface="Lato"/>
            </a:endParaRPr>
          </a:p>
        </p:txBody>
      </p:sp>
      <p:sp>
        <p:nvSpPr>
          <p:cNvPr id="265" name="Google Shape;265;p26"/>
          <p:cNvSpPr txBox="1"/>
          <p:nvPr/>
        </p:nvSpPr>
        <p:spPr>
          <a:xfrm>
            <a:off x="1000525" y="694175"/>
            <a:ext cx="88686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FFFFFF"/>
                </a:solidFill>
                <a:latin typeface="Lato"/>
                <a:ea typeface="Lato"/>
                <a:cs typeface="Lato"/>
                <a:sym typeface="Lato"/>
              </a:rPr>
              <a:t>Requirement: Find min/max flight times of drone given a power limit and drone motor/servo performance</a:t>
            </a:r>
            <a:endParaRPr sz="1300">
              <a:solidFill>
                <a:srgbClr val="FFFFFF"/>
              </a:solidFill>
              <a:latin typeface="Lato"/>
              <a:ea typeface="Lato"/>
              <a:cs typeface="Lato"/>
              <a:sym typeface="Lato"/>
            </a:endParaRPr>
          </a:p>
        </p:txBody>
      </p:sp>
      <p:sp>
        <p:nvSpPr>
          <p:cNvPr id="266" name="Google Shape;266;p26"/>
          <p:cNvSpPr txBox="1"/>
          <p:nvPr/>
        </p:nvSpPr>
        <p:spPr>
          <a:xfrm>
            <a:off x="128725" y="3702850"/>
            <a:ext cx="8718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Excerpt from tests of Power Budget V4.0</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sp>
        <p:nvSpPr>
          <p:cNvPr id="271" name="Google Shape;271;p2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Overview of PCB milestones</a:t>
            </a:r>
            <a:endParaRPr>
              <a:solidFill>
                <a:srgbClr val="FFFFFF"/>
              </a:solidFill>
            </a:endParaRPr>
          </a:p>
        </p:txBody>
      </p:sp>
      <p:sp>
        <p:nvSpPr>
          <p:cNvPr id="272" name="Google Shape;272;p27"/>
          <p:cNvSpPr txBox="1"/>
          <p:nvPr>
            <p:ph idx="1" type="body"/>
          </p:nvPr>
        </p:nvSpPr>
        <p:spPr>
          <a:xfrm>
            <a:off x="1297500" y="1567550"/>
            <a:ext cx="7038900" cy="2911200"/>
          </a:xfrm>
          <a:prstGeom prst="rect">
            <a:avLst/>
          </a:prstGeom>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Progress in autonomous controls were made and broken down into slides covering:</a:t>
            </a:r>
            <a:endParaRPr/>
          </a:p>
          <a:p>
            <a:pPr indent="-304958" lvl="0" marL="457200" rtl="0" algn="l">
              <a:spcBef>
                <a:spcPts val="1200"/>
              </a:spcBef>
              <a:spcAft>
                <a:spcPts val="0"/>
              </a:spcAft>
              <a:buSzPct val="100000"/>
              <a:buChar char="●"/>
            </a:pPr>
            <a:r>
              <a:rPr lang="en-GB"/>
              <a:t>Schematic wiring </a:t>
            </a:r>
            <a:r>
              <a:rPr lang="en-GB">
                <a:solidFill>
                  <a:srgbClr val="00FF00"/>
                </a:solidFill>
              </a:rPr>
              <a:t>Complete</a:t>
            </a:r>
            <a:endParaRPr>
              <a:solidFill>
                <a:srgbClr val="00FF00"/>
              </a:solidFill>
            </a:endParaRPr>
          </a:p>
          <a:p>
            <a:pPr indent="-293211" lvl="1" marL="914400" rtl="0" algn="l">
              <a:spcBef>
                <a:spcPts val="0"/>
              </a:spcBef>
              <a:spcAft>
                <a:spcPts val="0"/>
              </a:spcAft>
              <a:buClr>
                <a:srgbClr val="FFFFFF"/>
              </a:buClr>
              <a:buSzPct val="100000"/>
              <a:buChar char="○"/>
            </a:pPr>
            <a:r>
              <a:rPr lang="en-GB">
                <a:solidFill>
                  <a:srgbClr val="FFFFFF"/>
                </a:solidFill>
              </a:rPr>
              <a:t>Terrain tracking </a:t>
            </a:r>
            <a:r>
              <a:rPr lang="en-GB">
                <a:solidFill>
                  <a:srgbClr val="00FF00"/>
                </a:solidFill>
              </a:rPr>
              <a:t>Complete</a:t>
            </a:r>
            <a:endParaRPr>
              <a:solidFill>
                <a:srgbClr val="00FF00"/>
              </a:solidFill>
            </a:endParaRPr>
          </a:p>
          <a:p>
            <a:pPr indent="-293211" lvl="1" marL="914400" rtl="0" algn="l">
              <a:spcBef>
                <a:spcPts val="0"/>
              </a:spcBef>
              <a:spcAft>
                <a:spcPts val="0"/>
              </a:spcAft>
              <a:buClr>
                <a:srgbClr val="FFFFFF"/>
              </a:buClr>
              <a:buSzPct val="100000"/>
              <a:buChar char="○"/>
            </a:pPr>
            <a:r>
              <a:rPr lang="en-GB">
                <a:solidFill>
                  <a:srgbClr val="FFFFFF"/>
                </a:solidFill>
              </a:rPr>
              <a:t>High altitude tracking </a:t>
            </a:r>
            <a:r>
              <a:rPr lang="en-GB">
                <a:solidFill>
                  <a:srgbClr val="00FF00"/>
                </a:solidFill>
              </a:rPr>
              <a:t>Complete</a:t>
            </a:r>
            <a:endParaRPr>
              <a:solidFill>
                <a:srgbClr val="FFFFFF"/>
              </a:solidFill>
            </a:endParaRPr>
          </a:p>
          <a:p>
            <a:pPr indent="-293211" lvl="1" marL="914400" rtl="0" algn="l">
              <a:spcBef>
                <a:spcPts val="0"/>
              </a:spcBef>
              <a:spcAft>
                <a:spcPts val="0"/>
              </a:spcAft>
              <a:buClr>
                <a:srgbClr val="FFFFFF"/>
              </a:buClr>
              <a:buSzPct val="100000"/>
              <a:buChar char="○"/>
            </a:pPr>
            <a:r>
              <a:rPr lang="en-GB">
                <a:solidFill>
                  <a:srgbClr val="FFFFFF"/>
                </a:solidFill>
              </a:rPr>
              <a:t>Fall detection IMU </a:t>
            </a:r>
            <a:r>
              <a:rPr lang="en-GB">
                <a:solidFill>
                  <a:srgbClr val="00FF00"/>
                </a:solidFill>
              </a:rPr>
              <a:t>Complete</a:t>
            </a:r>
            <a:endParaRPr>
              <a:solidFill>
                <a:srgbClr val="FFFFFF"/>
              </a:solidFill>
            </a:endParaRPr>
          </a:p>
          <a:p>
            <a:pPr indent="-293211" lvl="1" marL="914400" rtl="0" algn="l">
              <a:spcBef>
                <a:spcPts val="0"/>
              </a:spcBef>
              <a:spcAft>
                <a:spcPts val="0"/>
              </a:spcAft>
              <a:buClr>
                <a:srgbClr val="FFFFFF"/>
              </a:buClr>
              <a:buSzPct val="100000"/>
              <a:buChar char="○"/>
            </a:pPr>
            <a:r>
              <a:rPr lang="en-GB">
                <a:solidFill>
                  <a:srgbClr val="FFFFFF"/>
                </a:solidFill>
              </a:rPr>
              <a:t>Popped balloon error handling </a:t>
            </a:r>
            <a:r>
              <a:rPr lang="en-GB">
                <a:solidFill>
                  <a:srgbClr val="00FF00"/>
                </a:solidFill>
              </a:rPr>
              <a:t>Complete</a:t>
            </a:r>
            <a:endParaRPr>
              <a:solidFill>
                <a:srgbClr val="00FF00"/>
              </a:solidFill>
            </a:endParaRPr>
          </a:p>
          <a:p>
            <a:pPr indent="-293211" lvl="1" marL="914400" rtl="0" algn="l">
              <a:spcBef>
                <a:spcPts val="0"/>
              </a:spcBef>
              <a:spcAft>
                <a:spcPts val="0"/>
              </a:spcAft>
              <a:buClr>
                <a:srgbClr val="FFFFFF"/>
              </a:buClr>
              <a:buSzPct val="100000"/>
              <a:buChar char="○"/>
            </a:pPr>
            <a:r>
              <a:rPr lang="en-GB">
                <a:solidFill>
                  <a:srgbClr val="FFFFFF"/>
                </a:solidFill>
              </a:rPr>
              <a:t>GPS path following </a:t>
            </a:r>
            <a:r>
              <a:rPr lang="en-GB">
                <a:solidFill>
                  <a:srgbClr val="00FF00"/>
                </a:solidFill>
              </a:rPr>
              <a:t>Complete</a:t>
            </a:r>
            <a:endParaRPr>
              <a:solidFill>
                <a:srgbClr val="00FF00"/>
              </a:solidFill>
            </a:endParaRPr>
          </a:p>
          <a:p>
            <a:pPr indent="-293211" lvl="1" marL="914400" rtl="0" algn="l">
              <a:spcBef>
                <a:spcPts val="0"/>
              </a:spcBef>
              <a:spcAft>
                <a:spcPts val="0"/>
              </a:spcAft>
              <a:buClr>
                <a:srgbClr val="FFFFFF"/>
              </a:buClr>
              <a:buSzPct val="100000"/>
              <a:buChar char="○"/>
            </a:pPr>
            <a:r>
              <a:rPr lang="en-GB">
                <a:solidFill>
                  <a:srgbClr val="FFFFFF"/>
                </a:solidFill>
              </a:rPr>
              <a:t>SPI communication </a:t>
            </a:r>
            <a:r>
              <a:rPr lang="en-GB">
                <a:solidFill>
                  <a:srgbClr val="00FF00"/>
                </a:solidFill>
              </a:rPr>
              <a:t>Complete</a:t>
            </a:r>
            <a:endParaRPr>
              <a:solidFill>
                <a:srgbClr val="00FF00"/>
              </a:solidFill>
            </a:endParaRPr>
          </a:p>
          <a:p>
            <a:pPr indent="-293211" lvl="1" marL="914400" rtl="0" algn="l">
              <a:spcBef>
                <a:spcPts val="0"/>
              </a:spcBef>
              <a:spcAft>
                <a:spcPts val="0"/>
              </a:spcAft>
              <a:buClr>
                <a:srgbClr val="FFFFFF"/>
              </a:buClr>
              <a:buSzPct val="100000"/>
              <a:buChar char="○"/>
            </a:pPr>
            <a:r>
              <a:rPr lang="en-GB">
                <a:solidFill>
                  <a:srgbClr val="FFFFFF"/>
                </a:solidFill>
              </a:rPr>
              <a:t>Motor and servo pinouts </a:t>
            </a:r>
            <a:r>
              <a:rPr lang="en-GB">
                <a:solidFill>
                  <a:srgbClr val="00FF00"/>
                </a:solidFill>
              </a:rPr>
              <a:t>Complete</a:t>
            </a:r>
            <a:endParaRPr>
              <a:solidFill>
                <a:srgbClr val="FFFFFF"/>
              </a:solidFill>
            </a:endParaRPr>
          </a:p>
          <a:p>
            <a:pPr indent="-304958" lvl="0" marL="457200" rtl="0" algn="l">
              <a:spcBef>
                <a:spcPts val="0"/>
              </a:spcBef>
              <a:spcAft>
                <a:spcPts val="0"/>
              </a:spcAft>
              <a:buSzPct val="100000"/>
              <a:buChar char="●"/>
            </a:pPr>
            <a:r>
              <a:rPr lang="en-GB"/>
              <a:t>PCB wiring </a:t>
            </a:r>
            <a:r>
              <a:rPr lang="en-GB">
                <a:solidFill>
                  <a:srgbClr val="FFFF00"/>
                </a:solidFill>
              </a:rPr>
              <a:t>Due Date: 3/19 - In Progress, expected by 3/22</a:t>
            </a:r>
            <a:endParaRPr>
              <a:solidFill>
                <a:srgbClr val="FFFF00"/>
              </a:solidFill>
            </a:endParaRPr>
          </a:p>
          <a:p>
            <a:pPr indent="-293211" lvl="1" marL="914400" rtl="0" algn="l">
              <a:spcBef>
                <a:spcPts val="0"/>
              </a:spcBef>
              <a:spcAft>
                <a:spcPts val="0"/>
              </a:spcAft>
              <a:buClr>
                <a:srgbClr val="FFFF00"/>
              </a:buClr>
              <a:buSzPct val="100000"/>
              <a:buChar char="○"/>
            </a:pPr>
            <a:r>
              <a:rPr lang="en-GB">
                <a:solidFill>
                  <a:srgbClr val="FFFF00"/>
                </a:solidFill>
              </a:rPr>
              <a:t>20% complete</a:t>
            </a:r>
            <a:endParaRPr>
              <a:solidFill>
                <a:srgbClr val="FFFF00"/>
              </a:solidFill>
            </a:endParaRPr>
          </a:p>
          <a:p>
            <a:pPr indent="-304958" lvl="0" marL="457200" rtl="0" algn="l">
              <a:spcBef>
                <a:spcPts val="0"/>
              </a:spcBef>
              <a:spcAft>
                <a:spcPts val="0"/>
              </a:spcAft>
              <a:buSzPct val="100000"/>
              <a:buChar char="●"/>
            </a:pPr>
            <a:r>
              <a:rPr lang="en-GB"/>
              <a:t>Verify PCB wiring by power management design </a:t>
            </a:r>
            <a:r>
              <a:rPr lang="en-GB">
                <a:solidFill>
                  <a:srgbClr val="FFFF00"/>
                </a:solidFill>
              </a:rPr>
              <a:t>Due Date: 3/19 - In Progress, expected by 3/23</a:t>
            </a:r>
            <a:endParaRPr>
              <a:solidFill>
                <a:srgbClr val="FFFF00"/>
              </a:solidFill>
            </a:endParaRPr>
          </a:p>
          <a:p>
            <a:pPr indent="0" lvl="0" marL="0" rtl="0" algn="l">
              <a:spcBef>
                <a:spcPts val="1200"/>
              </a:spcBef>
              <a:spcAft>
                <a:spcPts val="1200"/>
              </a:spcAft>
              <a:buNone/>
            </a:pPr>
            <a:r>
              <a:rPr lang="en-GB">
                <a:solidFill>
                  <a:srgbClr val="FFFFFF"/>
                </a:solidFill>
              </a:rPr>
              <a:t>Conclusion: On track to complete PCB wiring by March 22 and verify PCB wiring by the 23rd, BOM will be updated with any changes to the PCB design.</a:t>
            </a:r>
            <a:endParaRPr>
              <a:solidFill>
                <a:srgbClr val="FFFFFF"/>
              </a:solidFil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sp>
        <p:nvSpPr>
          <p:cNvPr id="277" name="Google Shape;277;p28"/>
          <p:cNvSpPr txBox="1"/>
          <p:nvPr>
            <p:ph type="title"/>
          </p:nvPr>
        </p:nvSpPr>
        <p:spPr>
          <a:xfrm>
            <a:off x="1297500" y="393750"/>
            <a:ext cx="6405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PCB Board Design Rule Check matches with OSH Park specifications</a:t>
            </a:r>
            <a:endParaRPr/>
          </a:p>
          <a:p>
            <a:pPr indent="0" lvl="0" marL="0" rtl="0" algn="l">
              <a:spcBef>
                <a:spcPts val="0"/>
              </a:spcBef>
              <a:spcAft>
                <a:spcPts val="0"/>
              </a:spcAft>
              <a:buNone/>
            </a:pPr>
            <a:r>
              <a:t/>
            </a:r>
            <a:endParaRPr/>
          </a:p>
        </p:txBody>
      </p:sp>
      <p:sp>
        <p:nvSpPr>
          <p:cNvPr id="278" name="Google Shape;278;p28"/>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None/>
            </a:pPr>
            <a:r>
              <a:rPr b="1" lang="en-GB"/>
              <a:t>Goal</a:t>
            </a:r>
            <a:r>
              <a:rPr lang="en-GB"/>
              <a:t>: Show configuration of Eagle CAD DRC is matching with OSH Park specifications</a:t>
            </a:r>
            <a:endParaRPr/>
          </a:p>
          <a:p>
            <a:pPr indent="-311150" lvl="0" marL="457200" rtl="0" algn="l">
              <a:spcBef>
                <a:spcPts val="1200"/>
              </a:spcBef>
              <a:spcAft>
                <a:spcPts val="0"/>
              </a:spcAft>
              <a:buSzPts val="1300"/>
              <a:buChar char="●"/>
            </a:pPr>
            <a:r>
              <a:rPr lang="en-GB"/>
              <a:t>4 Layer PCB design follows OSH Park specifications</a:t>
            </a:r>
            <a:endParaRPr/>
          </a:p>
          <a:p>
            <a:pPr indent="-298450" lvl="1" marL="914400" rtl="0" algn="l">
              <a:spcBef>
                <a:spcPts val="0"/>
              </a:spcBef>
              <a:spcAft>
                <a:spcPts val="0"/>
              </a:spcAft>
              <a:buSzPts val="1100"/>
              <a:buChar char="○"/>
            </a:pPr>
            <a:r>
              <a:rPr lang="en-GB"/>
              <a:t>Top soldering and data line copper layer is 1.4mil</a:t>
            </a:r>
            <a:endParaRPr/>
          </a:p>
          <a:p>
            <a:pPr indent="-298450" lvl="1" marL="914400" rtl="0" algn="l">
              <a:spcBef>
                <a:spcPts val="0"/>
              </a:spcBef>
              <a:spcAft>
                <a:spcPts val="0"/>
              </a:spcAft>
              <a:buSzPts val="1100"/>
              <a:buChar char="○"/>
            </a:pPr>
            <a:r>
              <a:rPr lang="en-GB"/>
              <a:t>Second ground plane copper layer is 0.7mil</a:t>
            </a:r>
            <a:endParaRPr/>
          </a:p>
          <a:p>
            <a:pPr indent="-298450" lvl="1" marL="914400" rtl="0" algn="l">
              <a:spcBef>
                <a:spcPts val="0"/>
              </a:spcBef>
              <a:spcAft>
                <a:spcPts val="0"/>
              </a:spcAft>
              <a:buSzPts val="1100"/>
              <a:buChar char="○"/>
            </a:pPr>
            <a:r>
              <a:rPr lang="en-GB"/>
              <a:t>Third 3.3V rail plane copper layer is 0.7mil</a:t>
            </a:r>
            <a:endParaRPr/>
          </a:p>
          <a:p>
            <a:pPr indent="-298450" lvl="1" marL="914400" rtl="0" algn="l">
              <a:spcBef>
                <a:spcPts val="0"/>
              </a:spcBef>
              <a:spcAft>
                <a:spcPts val="0"/>
              </a:spcAft>
              <a:buSzPts val="1100"/>
              <a:buChar char="○"/>
            </a:pPr>
            <a:r>
              <a:rPr lang="en-GB"/>
              <a:t>Bottom data line copper layer is 1.4mil</a:t>
            </a:r>
            <a:endParaRPr/>
          </a:p>
          <a:p>
            <a:pPr indent="-311150" lvl="0" marL="457200" rtl="0" algn="l">
              <a:spcBef>
                <a:spcPts val="0"/>
              </a:spcBef>
              <a:spcAft>
                <a:spcPts val="0"/>
              </a:spcAft>
              <a:buSzPts val="1300"/>
              <a:buChar char="●"/>
            </a:pPr>
            <a:r>
              <a:rPr lang="en-GB"/>
              <a:t>Minimum via hole drill size follows OSH Park specifications</a:t>
            </a:r>
            <a:endParaRPr/>
          </a:p>
          <a:p>
            <a:pPr indent="-298450" lvl="1" marL="914400" rtl="0" algn="l">
              <a:spcBef>
                <a:spcPts val="0"/>
              </a:spcBef>
              <a:spcAft>
                <a:spcPts val="0"/>
              </a:spcAft>
              <a:buSzPts val="1100"/>
              <a:buChar char="○"/>
            </a:pPr>
            <a:r>
              <a:rPr lang="en-GB"/>
              <a:t>Minimum</a:t>
            </a:r>
            <a:r>
              <a:rPr lang="en-GB"/>
              <a:t> drill size defined as </a:t>
            </a:r>
            <a:r>
              <a:rPr lang="en-GB"/>
              <a:t>10mil</a:t>
            </a:r>
            <a:endParaRPr/>
          </a:p>
          <a:p>
            <a:pPr indent="-298450" lvl="2" marL="1371600" rtl="0" algn="l">
              <a:spcBef>
                <a:spcPts val="0"/>
              </a:spcBef>
              <a:spcAft>
                <a:spcPts val="0"/>
              </a:spcAft>
              <a:buSzPts val="1100"/>
              <a:buChar char="■"/>
            </a:pPr>
            <a:r>
              <a:rPr lang="en-GB"/>
              <a:t>Eagle CAD via holes for I2C, SPI, and any data lines use 10mil via holes</a:t>
            </a:r>
            <a:endParaRPr/>
          </a:p>
          <a:p>
            <a:pPr indent="-298450" lvl="2" marL="1371600" rtl="0" algn="l">
              <a:spcBef>
                <a:spcPts val="0"/>
              </a:spcBef>
              <a:spcAft>
                <a:spcPts val="0"/>
              </a:spcAft>
              <a:buSzPts val="1100"/>
              <a:buChar char="■"/>
            </a:pPr>
            <a:r>
              <a:rPr lang="en-GB"/>
              <a:t>Voltage rails will use multiple 10mil via holes to lower power loss to components</a:t>
            </a:r>
            <a:endParaRPr/>
          </a:p>
          <a:p>
            <a:pPr indent="0" lvl="0" marL="0" rtl="0" algn="l">
              <a:spcBef>
                <a:spcPts val="1200"/>
              </a:spcBef>
              <a:spcAft>
                <a:spcPts val="1200"/>
              </a:spcAft>
              <a:buNone/>
            </a:pPr>
            <a:r>
              <a:rPr b="1" lang="en-GB"/>
              <a:t>Conclusion:</a:t>
            </a:r>
            <a:r>
              <a:rPr lang="en-GB"/>
              <a:t> PCB board DRC follows OSH Park specifications. Finished PCB wiring file will be accepted by OSH Park for manufacturing.</a:t>
            </a:r>
            <a:endParaRPr/>
          </a:p>
        </p:txBody>
      </p:sp>
      <p:sp>
        <p:nvSpPr>
          <p:cNvPr id="279" name="Google Shape;279;p28"/>
          <p:cNvSpPr txBox="1"/>
          <p:nvPr/>
        </p:nvSpPr>
        <p:spPr>
          <a:xfrm>
            <a:off x="7674775" y="-23800"/>
            <a:ext cx="156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00"/>
                </a:solidFill>
                <a:latin typeface="Lato"/>
                <a:ea typeface="Lato"/>
                <a:cs typeface="Lato"/>
                <a:sym typeface="Lato"/>
              </a:rPr>
              <a:t>In progress</a:t>
            </a:r>
            <a:r>
              <a:rPr lang="en-GB" sz="1300">
                <a:solidFill>
                  <a:srgbClr val="FFFF00"/>
                </a:solidFill>
                <a:latin typeface="Lato"/>
                <a:ea typeface="Lato"/>
                <a:cs typeface="Lato"/>
                <a:sym typeface="Lato"/>
              </a:rPr>
              <a:t>, </a:t>
            </a:r>
            <a:endParaRPr sz="1300">
              <a:solidFill>
                <a:srgbClr val="FFFF00"/>
              </a:solidFill>
              <a:latin typeface="Lato"/>
              <a:ea typeface="Lato"/>
              <a:cs typeface="Lato"/>
              <a:sym typeface="Lato"/>
            </a:endParaRPr>
          </a:p>
          <a:p>
            <a:pPr indent="0" lvl="0" marL="0" rtl="0" algn="l">
              <a:spcBef>
                <a:spcPts val="0"/>
              </a:spcBef>
              <a:spcAft>
                <a:spcPts val="0"/>
              </a:spcAft>
              <a:buNone/>
            </a:pPr>
            <a:r>
              <a:rPr lang="en-GB" sz="1300">
                <a:solidFill>
                  <a:srgbClr val="FFFF00"/>
                </a:solidFill>
                <a:latin typeface="Lato"/>
                <a:ea typeface="Lato"/>
                <a:cs typeface="Lato"/>
                <a:sym typeface="Lato"/>
              </a:rPr>
              <a:t>Due 3/22/21, Expected 3/22/21</a:t>
            </a:r>
            <a:endParaRPr>
              <a:solidFill>
                <a:srgbClr val="FFFF00"/>
              </a:solidFill>
              <a:latin typeface="Lato"/>
              <a:ea typeface="Lato"/>
              <a:cs typeface="Lato"/>
              <a:sym typeface="Lato"/>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2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53225"/>
              <a:buFont typeface="Arial"/>
              <a:buNone/>
            </a:pPr>
            <a:r>
              <a:rPr lang="en-GB" sz="1860"/>
              <a:t>Microcontroller changed to Microchip PIC32 for better C programming compatibility in MPLAB X IDE</a:t>
            </a:r>
            <a:endParaRPr sz="1860"/>
          </a:p>
          <a:p>
            <a:pPr indent="0" lvl="0" marL="0" rtl="0" algn="l">
              <a:spcBef>
                <a:spcPts val="0"/>
              </a:spcBef>
              <a:spcAft>
                <a:spcPts val="0"/>
              </a:spcAft>
              <a:buNone/>
            </a:pPr>
            <a:r>
              <a:t/>
            </a:r>
            <a:endParaRPr/>
          </a:p>
        </p:txBody>
      </p:sp>
      <p:sp>
        <p:nvSpPr>
          <p:cNvPr id="285" name="Google Shape;285;p29"/>
          <p:cNvSpPr txBox="1"/>
          <p:nvPr>
            <p:ph idx="1" type="body"/>
          </p:nvPr>
        </p:nvSpPr>
        <p:spPr>
          <a:xfrm>
            <a:off x="1297500" y="1186550"/>
            <a:ext cx="7038900" cy="2911200"/>
          </a:xfrm>
          <a:prstGeom prst="rect">
            <a:avLst/>
          </a:prstGeom>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b="1" lang="en-GB"/>
              <a:t>Requirement</a:t>
            </a:r>
            <a:r>
              <a:rPr lang="en-GB"/>
              <a:t>: Microcontroller shall support all sensor and microprocessor communication protocols and also provide PWM signal output to actuators.</a:t>
            </a:r>
            <a:endParaRPr/>
          </a:p>
          <a:p>
            <a:pPr indent="-286385" lvl="0" marL="457200" rtl="0" algn="l">
              <a:spcBef>
                <a:spcPts val="1200"/>
              </a:spcBef>
              <a:spcAft>
                <a:spcPts val="0"/>
              </a:spcAft>
              <a:buSzPct val="100000"/>
              <a:buChar char="●"/>
            </a:pPr>
            <a:r>
              <a:rPr lang="en-GB"/>
              <a:t>Multiple members of the team is familiar with programming the PIC32MX340F512H microcontroller</a:t>
            </a:r>
            <a:endParaRPr/>
          </a:p>
          <a:p>
            <a:pPr indent="-286385" lvl="0" marL="457200" rtl="0" algn="l">
              <a:spcBef>
                <a:spcPts val="0"/>
              </a:spcBef>
              <a:spcAft>
                <a:spcPts val="0"/>
              </a:spcAft>
              <a:buSzPct val="100000"/>
              <a:buChar char="●"/>
            </a:pPr>
            <a:r>
              <a:rPr lang="en-GB"/>
              <a:t>PIC32 microcontroller supports:</a:t>
            </a:r>
            <a:endParaRPr/>
          </a:p>
          <a:p>
            <a:pPr indent="-277494" lvl="1" marL="914400" rtl="0" algn="l">
              <a:spcBef>
                <a:spcPts val="0"/>
              </a:spcBef>
              <a:spcAft>
                <a:spcPts val="0"/>
              </a:spcAft>
              <a:buSzPct val="100000"/>
              <a:buChar char="○"/>
            </a:pPr>
            <a:r>
              <a:rPr lang="en-GB"/>
              <a:t>UART protocol for GPS sensor[1]</a:t>
            </a:r>
            <a:endParaRPr/>
          </a:p>
          <a:p>
            <a:pPr indent="-277494" lvl="1" marL="914400" rtl="0" algn="l">
              <a:spcBef>
                <a:spcPts val="0"/>
              </a:spcBef>
              <a:spcAft>
                <a:spcPts val="0"/>
              </a:spcAft>
              <a:buSzPct val="100000"/>
              <a:buChar char="○"/>
            </a:pPr>
            <a:r>
              <a:rPr lang="en-GB"/>
              <a:t>I2C protocol for altitude sensor, balloon pressure sensor, and IMU sensor[2]</a:t>
            </a:r>
            <a:endParaRPr/>
          </a:p>
          <a:p>
            <a:pPr indent="-277494" lvl="1" marL="914400" rtl="0" algn="l">
              <a:spcBef>
                <a:spcPts val="0"/>
              </a:spcBef>
              <a:spcAft>
                <a:spcPts val="0"/>
              </a:spcAft>
              <a:buSzPct val="100000"/>
              <a:buChar char="○"/>
            </a:pPr>
            <a:r>
              <a:rPr lang="en-GB"/>
              <a:t>SPI protocol to send sensor readings to microprocessor[3]</a:t>
            </a:r>
            <a:endParaRPr/>
          </a:p>
          <a:p>
            <a:pPr indent="-277494" lvl="1" marL="914400" rtl="0" algn="l">
              <a:spcBef>
                <a:spcPts val="0"/>
              </a:spcBef>
              <a:spcAft>
                <a:spcPts val="0"/>
              </a:spcAft>
              <a:buSzPct val="100000"/>
              <a:buChar char="○"/>
            </a:pPr>
            <a:r>
              <a:rPr lang="en-GB"/>
              <a:t>ICSP debugging with Microchip PICkit3[4]</a:t>
            </a:r>
            <a:endParaRPr/>
          </a:p>
          <a:p>
            <a:pPr indent="-277494" lvl="1" marL="914400" rtl="0" algn="l">
              <a:spcBef>
                <a:spcPts val="0"/>
              </a:spcBef>
              <a:spcAft>
                <a:spcPts val="0"/>
              </a:spcAft>
              <a:buSzPct val="100000"/>
              <a:buChar char="○"/>
            </a:pPr>
            <a:r>
              <a:rPr lang="en-GB"/>
              <a:t>Input Capture pins for interrupt driven array of ultrasonic sensors[5]</a:t>
            </a:r>
            <a:endParaRPr/>
          </a:p>
          <a:p>
            <a:pPr indent="-277494" lvl="1" marL="914400" rtl="0" algn="l">
              <a:spcBef>
                <a:spcPts val="0"/>
              </a:spcBef>
              <a:spcAft>
                <a:spcPts val="0"/>
              </a:spcAft>
              <a:buSzPct val="100000"/>
              <a:buChar char="○"/>
            </a:pPr>
            <a:r>
              <a:rPr lang="en-GB"/>
              <a:t>Output Compare/PWM pins for driving servo and motors[6]</a:t>
            </a:r>
            <a:endParaRPr/>
          </a:p>
          <a:p>
            <a:pPr indent="-277494" lvl="1" marL="914400" rtl="0" algn="l">
              <a:spcBef>
                <a:spcPts val="0"/>
              </a:spcBef>
              <a:spcAft>
                <a:spcPts val="0"/>
              </a:spcAft>
              <a:buSzPct val="100000"/>
              <a:buChar char="○"/>
            </a:pPr>
            <a:r>
              <a:rPr lang="en-GB"/>
              <a:t>Change Notification input pins for interrupt driven IMU and altitude sensing[7]</a:t>
            </a:r>
            <a:endParaRPr/>
          </a:p>
          <a:p>
            <a:pPr indent="-286385" lvl="0" marL="457200" rtl="0" algn="l">
              <a:spcBef>
                <a:spcPts val="0"/>
              </a:spcBef>
              <a:spcAft>
                <a:spcPts val="0"/>
              </a:spcAft>
              <a:buSzPct val="100000"/>
              <a:buChar char="●"/>
            </a:pPr>
            <a:r>
              <a:rPr lang="en-GB"/>
              <a:t>Includes extensive family reference manual that explains all hardware level registers of PIC32 microcontroller </a:t>
            </a:r>
            <a:endParaRPr/>
          </a:p>
          <a:p>
            <a:pPr indent="-286385" lvl="0" marL="457200" rtl="0" algn="l">
              <a:spcBef>
                <a:spcPts val="0"/>
              </a:spcBef>
              <a:spcAft>
                <a:spcPts val="0"/>
              </a:spcAft>
              <a:buSzPct val="100000"/>
              <a:buChar char="●"/>
            </a:pPr>
            <a:r>
              <a:rPr lang="en-GB"/>
              <a:t>PIC32  microcontroller debugged via ICSP pinouts using the PICKit 3 debugger</a:t>
            </a:r>
            <a:endParaRPr/>
          </a:p>
          <a:p>
            <a:pPr indent="-286385" lvl="0" marL="457200" rtl="0" algn="l">
              <a:spcBef>
                <a:spcPts val="0"/>
              </a:spcBef>
              <a:spcAft>
                <a:spcPts val="0"/>
              </a:spcAft>
              <a:buSzPct val="100000"/>
              <a:buChar char="●"/>
            </a:pPr>
            <a:r>
              <a:rPr lang="en-GB"/>
              <a:t>MPLAB X IDE  will be used due to its optimization for controlling PIC32 microcontroller using C programming language</a:t>
            </a:r>
            <a:endParaRPr/>
          </a:p>
          <a:p>
            <a:pPr indent="0" lvl="0" marL="0" rtl="0" algn="l">
              <a:spcBef>
                <a:spcPts val="1200"/>
              </a:spcBef>
              <a:spcAft>
                <a:spcPts val="0"/>
              </a:spcAft>
              <a:buNone/>
            </a:pPr>
            <a:r>
              <a:rPr lang="en-GB"/>
              <a:t>Conclusion: PIC32 microcontroller is chosen over previous ATMega2560 due to its support for entire suite of sensors and due to team’s familiarity with the microcontroller.</a:t>
            </a:r>
            <a:endParaRPr/>
          </a:p>
          <a:p>
            <a:pPr indent="0" lvl="0" marL="0" rtl="0" algn="l">
              <a:spcBef>
                <a:spcPts val="1200"/>
              </a:spcBef>
              <a:spcAft>
                <a:spcPts val="1200"/>
              </a:spcAft>
              <a:buNone/>
            </a:pPr>
            <a:r>
              <a:t/>
            </a:r>
            <a:endParaRPr sz="1860">
              <a:latin typeface="Montserrat"/>
              <a:ea typeface="Montserrat"/>
              <a:cs typeface="Montserrat"/>
              <a:sym typeface="Montserrat"/>
            </a:endParaRPr>
          </a:p>
        </p:txBody>
      </p:sp>
      <p:sp>
        <p:nvSpPr>
          <p:cNvPr id="286" name="Google Shape;286;p29"/>
          <p:cNvSpPr txBox="1"/>
          <p:nvPr/>
        </p:nvSpPr>
        <p:spPr>
          <a:xfrm>
            <a:off x="8252200" y="-67475"/>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287" name="Google Shape;287;p29"/>
          <p:cNvSpPr txBox="1"/>
          <p:nvPr/>
        </p:nvSpPr>
        <p:spPr>
          <a:xfrm>
            <a:off x="102950" y="3851175"/>
            <a:ext cx="8763000" cy="1877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FFFFFF"/>
                </a:solidFill>
                <a:latin typeface="Lato"/>
                <a:ea typeface="Lato"/>
                <a:cs typeface="Lato"/>
                <a:sym typeface="Lato"/>
              </a:rPr>
              <a:t>[1] UART PIC32 Family Reference M</a:t>
            </a:r>
            <a:r>
              <a:rPr lang="en-GB" sz="1000">
                <a:solidFill>
                  <a:srgbClr val="FFFFFF"/>
                </a:solidFill>
                <a:latin typeface="Lato"/>
                <a:ea typeface="Lato"/>
                <a:cs typeface="Lato"/>
                <a:sym typeface="Lato"/>
              </a:rPr>
              <a:t>anual</a:t>
            </a:r>
            <a:r>
              <a:rPr lang="en-GB" sz="1000">
                <a:solidFill>
                  <a:srgbClr val="FFFFFF"/>
                </a:solidFill>
                <a:latin typeface="Lato"/>
                <a:ea typeface="Lato"/>
                <a:cs typeface="Lato"/>
                <a:sym typeface="Lato"/>
              </a:rPr>
              <a:t>: </a:t>
            </a:r>
            <a:r>
              <a:rPr lang="en-GB" sz="1000" u="sng">
                <a:solidFill>
                  <a:schemeClr val="hlink"/>
                </a:solidFill>
                <a:latin typeface="Lato"/>
                <a:ea typeface="Lato"/>
                <a:cs typeface="Lato"/>
                <a:sym typeface="Lato"/>
                <a:hlinkClick r:id="rId3"/>
              </a:rPr>
              <a:t>https://ww1.microchip.com/downloads/en/DeviceDoc/60001107H.pdf</a:t>
            </a:r>
            <a:endParaRPr sz="1000">
              <a:solidFill>
                <a:srgbClr val="FFFFFF"/>
              </a:solidFill>
              <a:latin typeface="Lato"/>
              <a:ea typeface="Lato"/>
              <a:cs typeface="Lato"/>
              <a:sym typeface="Lato"/>
            </a:endParaRPr>
          </a:p>
          <a:p>
            <a:pPr indent="0" lvl="0" marL="0" rtl="0" algn="l">
              <a:spcBef>
                <a:spcPts val="0"/>
              </a:spcBef>
              <a:spcAft>
                <a:spcPts val="0"/>
              </a:spcAft>
              <a:buNone/>
            </a:pPr>
            <a:r>
              <a:rPr lang="en-GB" sz="1000">
                <a:solidFill>
                  <a:srgbClr val="FFFFFF"/>
                </a:solidFill>
                <a:latin typeface="Lato"/>
                <a:ea typeface="Lato"/>
                <a:cs typeface="Lato"/>
                <a:sym typeface="Lato"/>
              </a:rPr>
              <a:t>[2] I2C PIC32 Family Reference Manual: </a:t>
            </a:r>
            <a:r>
              <a:rPr lang="en-GB" sz="1000" u="sng">
                <a:solidFill>
                  <a:schemeClr val="hlink"/>
                </a:solidFill>
                <a:latin typeface="Lato"/>
                <a:ea typeface="Lato"/>
                <a:cs typeface="Lato"/>
                <a:sym typeface="Lato"/>
                <a:hlinkClick r:id="rId4"/>
              </a:rPr>
              <a:t>https://ww1.microchip.com/downloads/en/DeviceDoc/60001116G.pdf</a:t>
            </a:r>
            <a:endParaRPr sz="1000">
              <a:solidFill>
                <a:srgbClr val="FFFFFF"/>
              </a:solidFill>
              <a:latin typeface="Lato"/>
              <a:ea typeface="Lato"/>
              <a:cs typeface="Lato"/>
              <a:sym typeface="Lato"/>
            </a:endParaRPr>
          </a:p>
          <a:p>
            <a:pPr indent="0" lvl="0" marL="0" rtl="0" algn="l">
              <a:spcBef>
                <a:spcPts val="0"/>
              </a:spcBef>
              <a:spcAft>
                <a:spcPts val="0"/>
              </a:spcAft>
              <a:buNone/>
            </a:pPr>
            <a:r>
              <a:rPr lang="en-GB" sz="1000">
                <a:solidFill>
                  <a:srgbClr val="FFFFFF"/>
                </a:solidFill>
                <a:latin typeface="Lato"/>
                <a:ea typeface="Lato"/>
                <a:cs typeface="Lato"/>
                <a:sym typeface="Lato"/>
              </a:rPr>
              <a:t>[3] SPI PIC32 Family Reference Manual: </a:t>
            </a:r>
            <a:r>
              <a:rPr lang="en-GB" sz="1000" u="sng">
                <a:solidFill>
                  <a:schemeClr val="hlink"/>
                </a:solidFill>
                <a:latin typeface="Lato"/>
                <a:ea typeface="Lato"/>
                <a:cs typeface="Lato"/>
                <a:sym typeface="Lato"/>
                <a:hlinkClick r:id="rId5"/>
              </a:rPr>
              <a:t>https://ww1.microchip.com/downloads/en/DeviceDoc/61106G.pdf</a:t>
            </a:r>
            <a:endParaRPr sz="1000">
              <a:solidFill>
                <a:srgbClr val="FFFFFF"/>
              </a:solidFill>
              <a:latin typeface="Lato"/>
              <a:ea typeface="Lato"/>
              <a:cs typeface="Lato"/>
              <a:sym typeface="Lato"/>
            </a:endParaRPr>
          </a:p>
          <a:p>
            <a:pPr indent="0" lvl="0" marL="0" rtl="0" algn="l">
              <a:spcBef>
                <a:spcPts val="0"/>
              </a:spcBef>
              <a:spcAft>
                <a:spcPts val="0"/>
              </a:spcAft>
              <a:buNone/>
            </a:pPr>
            <a:r>
              <a:rPr lang="en-GB" sz="1000">
                <a:solidFill>
                  <a:srgbClr val="FFFFFF"/>
                </a:solidFill>
                <a:latin typeface="Lato"/>
                <a:ea typeface="Lato"/>
                <a:cs typeface="Lato"/>
                <a:sym typeface="Lato"/>
              </a:rPr>
              <a:t>[4] </a:t>
            </a:r>
            <a:r>
              <a:rPr lang="en-GB" sz="1000">
                <a:solidFill>
                  <a:srgbClr val="FFFFFF"/>
                </a:solidFill>
                <a:latin typeface="Lato"/>
                <a:ea typeface="Lato"/>
                <a:cs typeface="Lato"/>
                <a:sym typeface="Lato"/>
              </a:rPr>
              <a:t>PICkit 3 User’s guide </a:t>
            </a:r>
            <a:r>
              <a:rPr lang="en-GB" sz="1000" u="sng">
                <a:solidFill>
                  <a:schemeClr val="hlink"/>
                </a:solidFill>
                <a:latin typeface="Lato"/>
                <a:ea typeface="Lato"/>
                <a:cs typeface="Lato"/>
                <a:sym typeface="Lato"/>
                <a:hlinkClick r:id="rId6"/>
              </a:rPr>
              <a:t>https://ww1.microchip.com/downloads/en/DeviceDoc/51795B.pdf</a:t>
            </a:r>
            <a:endParaRPr sz="1000">
              <a:solidFill>
                <a:srgbClr val="FFFFFF"/>
              </a:solidFill>
              <a:latin typeface="Lato"/>
              <a:ea typeface="Lato"/>
              <a:cs typeface="Lato"/>
              <a:sym typeface="Lato"/>
            </a:endParaRPr>
          </a:p>
          <a:p>
            <a:pPr indent="0" lvl="0" marL="0" rtl="0" algn="l">
              <a:spcBef>
                <a:spcPts val="0"/>
              </a:spcBef>
              <a:spcAft>
                <a:spcPts val="0"/>
              </a:spcAft>
              <a:buNone/>
            </a:pPr>
            <a:r>
              <a:rPr lang="en-GB" sz="1000">
                <a:solidFill>
                  <a:srgbClr val="FFFFFF"/>
                </a:solidFill>
                <a:latin typeface="Lato"/>
                <a:ea typeface="Lato"/>
                <a:cs typeface="Lato"/>
                <a:sym typeface="Lato"/>
              </a:rPr>
              <a:t>[5] Input Capture PIC32 Family Reference Manual: </a:t>
            </a:r>
            <a:r>
              <a:rPr lang="en-GB" sz="1000" u="sng">
                <a:solidFill>
                  <a:schemeClr val="hlink"/>
                </a:solidFill>
                <a:latin typeface="Lato"/>
                <a:ea typeface="Lato"/>
                <a:cs typeface="Lato"/>
                <a:sym typeface="Lato"/>
                <a:hlinkClick r:id="rId7"/>
              </a:rPr>
              <a:t>https://ww1.microchip.com/downloads/en/DeviceDoc/60001122G.pdf</a:t>
            </a:r>
            <a:endParaRPr sz="1000">
              <a:solidFill>
                <a:srgbClr val="FFFFFF"/>
              </a:solidFill>
              <a:latin typeface="Lato"/>
              <a:ea typeface="Lato"/>
              <a:cs typeface="Lato"/>
              <a:sym typeface="Lato"/>
            </a:endParaRPr>
          </a:p>
          <a:p>
            <a:pPr indent="0" lvl="0" marL="0" rtl="0" algn="l">
              <a:spcBef>
                <a:spcPts val="0"/>
              </a:spcBef>
              <a:spcAft>
                <a:spcPts val="0"/>
              </a:spcAft>
              <a:buNone/>
            </a:pPr>
            <a:r>
              <a:rPr lang="en-GB" sz="1000">
                <a:solidFill>
                  <a:srgbClr val="FFFFFF"/>
                </a:solidFill>
                <a:latin typeface="Lato"/>
                <a:ea typeface="Lato"/>
                <a:cs typeface="Lato"/>
                <a:sym typeface="Lato"/>
              </a:rPr>
              <a:t>[6] Output Compare PIC32 Family Reference Manual: </a:t>
            </a:r>
            <a:r>
              <a:rPr lang="en-GB" sz="1000" u="sng">
                <a:solidFill>
                  <a:schemeClr val="hlink"/>
                </a:solidFill>
                <a:latin typeface="Lato"/>
                <a:ea typeface="Lato"/>
                <a:cs typeface="Lato"/>
                <a:sym typeface="Lato"/>
                <a:hlinkClick r:id="rId8"/>
              </a:rPr>
              <a:t>https://ww1.microchip.com/downloads/en/DeviceDoc/61111E.pdf</a:t>
            </a:r>
            <a:endParaRPr sz="1000">
              <a:solidFill>
                <a:srgbClr val="FFFFFF"/>
              </a:solidFill>
              <a:latin typeface="Lato"/>
              <a:ea typeface="Lato"/>
              <a:cs typeface="Lato"/>
              <a:sym typeface="Lato"/>
            </a:endParaRPr>
          </a:p>
          <a:p>
            <a:pPr indent="0" lvl="0" marL="0" rtl="0" algn="l">
              <a:spcBef>
                <a:spcPts val="0"/>
              </a:spcBef>
              <a:spcAft>
                <a:spcPts val="0"/>
              </a:spcAft>
              <a:buNone/>
            </a:pPr>
            <a:r>
              <a:rPr lang="en-GB" sz="1000">
                <a:solidFill>
                  <a:srgbClr val="FFFFFF"/>
                </a:solidFill>
                <a:latin typeface="Lato"/>
                <a:ea typeface="Lato"/>
                <a:cs typeface="Lato"/>
                <a:sym typeface="Lato"/>
              </a:rPr>
              <a:t>[7] PIC32MX340F512H Data Sheet:</a:t>
            </a:r>
            <a:r>
              <a:rPr lang="en-GB" sz="1000" u="sng">
                <a:solidFill>
                  <a:schemeClr val="hlink"/>
                </a:solidFill>
                <a:latin typeface="Lato"/>
                <a:ea typeface="Lato"/>
                <a:cs typeface="Lato"/>
                <a:sym typeface="Lato"/>
                <a:hlinkClick r:id="rId9"/>
              </a:rPr>
              <a:t>https://ww1.microchip.com/downloads/en/DeviceDoc/61143H.pdf</a:t>
            </a:r>
            <a:endParaRPr sz="1000">
              <a:solidFill>
                <a:srgbClr val="FFFFFF"/>
              </a:solidFill>
              <a:latin typeface="Lato"/>
              <a:ea typeface="Lato"/>
              <a:cs typeface="Lato"/>
              <a:sym typeface="Lato"/>
            </a:endParaRPr>
          </a:p>
          <a:p>
            <a:pPr indent="0" lvl="0" marL="0" rtl="0" algn="l">
              <a:spcBef>
                <a:spcPts val="0"/>
              </a:spcBef>
              <a:spcAft>
                <a:spcPts val="0"/>
              </a:spcAft>
              <a:buNone/>
            </a:pPr>
            <a:r>
              <a:t/>
            </a:r>
            <a:endParaRPr sz="1000">
              <a:solidFill>
                <a:srgbClr val="FFFFFF"/>
              </a:solidFill>
              <a:latin typeface="Lato"/>
              <a:ea typeface="Lato"/>
              <a:cs typeface="Lato"/>
              <a:sym typeface="Lato"/>
            </a:endParaRPr>
          </a:p>
          <a:p>
            <a:pPr indent="0" lvl="0" marL="0" rtl="0" algn="l">
              <a:spcBef>
                <a:spcPts val="0"/>
              </a:spcBef>
              <a:spcAft>
                <a:spcPts val="0"/>
              </a:spcAft>
              <a:buNone/>
            </a:pPr>
            <a:r>
              <a:t/>
            </a:r>
            <a:endParaRPr sz="1000">
              <a:solidFill>
                <a:srgbClr val="FFFFFF"/>
              </a:solidFill>
              <a:latin typeface="Lato"/>
              <a:ea typeface="Lato"/>
              <a:cs typeface="Lato"/>
              <a:sym typeface="Lato"/>
            </a:endParaRPr>
          </a:p>
          <a:p>
            <a:pPr indent="0" lvl="0" marL="0" rtl="0" algn="l">
              <a:spcBef>
                <a:spcPts val="0"/>
              </a:spcBef>
              <a:spcAft>
                <a:spcPts val="0"/>
              </a:spcAft>
              <a:buNone/>
            </a:pPr>
            <a:r>
              <a:t/>
            </a:r>
            <a:endParaRPr sz="1000">
              <a:solidFill>
                <a:srgbClr val="FFFFFF"/>
              </a:solidFill>
              <a:latin typeface="Lato"/>
              <a:ea typeface="Lato"/>
              <a:cs typeface="Lato"/>
              <a:sym typeface="Lato"/>
            </a:endParaRPr>
          </a:p>
          <a:p>
            <a:pPr indent="0" lvl="0" marL="0" rtl="0" algn="l">
              <a:spcBef>
                <a:spcPts val="0"/>
              </a:spcBef>
              <a:spcAft>
                <a:spcPts val="0"/>
              </a:spcAft>
              <a:buNone/>
            </a:pPr>
            <a:r>
              <a:t/>
            </a:r>
            <a:endParaRPr sz="1000">
              <a:solidFill>
                <a:srgbClr val="FFFFFF"/>
              </a:solidFill>
              <a:latin typeface="Lato"/>
              <a:ea typeface="Lato"/>
              <a:cs typeface="Lato"/>
              <a:sym typeface="Lato"/>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Hardware Implementation for Autonomous Terrain Tracking</a:t>
            </a:r>
            <a:endParaRPr/>
          </a:p>
          <a:p>
            <a:pPr indent="0" lvl="0" marL="0" rtl="0" algn="l">
              <a:spcBef>
                <a:spcPts val="0"/>
              </a:spcBef>
              <a:spcAft>
                <a:spcPts val="0"/>
              </a:spcAft>
              <a:buNone/>
            </a:pPr>
            <a:r>
              <a:t/>
            </a:r>
            <a:endParaRPr/>
          </a:p>
        </p:txBody>
      </p:sp>
      <p:sp>
        <p:nvSpPr>
          <p:cNvPr id="293" name="Google Shape;293;p30"/>
          <p:cNvSpPr txBox="1"/>
          <p:nvPr>
            <p:ph idx="1" type="body"/>
          </p:nvPr>
        </p:nvSpPr>
        <p:spPr>
          <a:xfrm>
            <a:off x="339800" y="1567550"/>
            <a:ext cx="4103400" cy="2911200"/>
          </a:xfrm>
          <a:prstGeom prst="rect">
            <a:avLst/>
          </a:prstGeom>
        </p:spPr>
        <p:txBody>
          <a:bodyPr anchorCtr="0" anchor="t" bIns="91425" lIns="91425" spcFirstLastPara="1" rIns="91425" wrap="square" tIns="91425">
            <a:normAutofit fontScale="77500" lnSpcReduction="10000"/>
          </a:bodyPr>
          <a:lstStyle/>
          <a:p>
            <a:pPr indent="0" lvl="0" marL="0" rtl="0" algn="l">
              <a:lnSpc>
                <a:spcPct val="100000"/>
              </a:lnSpc>
              <a:spcBef>
                <a:spcPts val="0"/>
              </a:spcBef>
              <a:spcAft>
                <a:spcPts val="0"/>
              </a:spcAft>
              <a:buNone/>
            </a:pPr>
            <a:r>
              <a:rPr b="1" lang="en-GB">
                <a:solidFill>
                  <a:srgbClr val="FFFFFF"/>
                </a:solidFill>
              </a:rPr>
              <a:t>Goal</a:t>
            </a:r>
            <a:r>
              <a:rPr lang="en-GB">
                <a:solidFill>
                  <a:srgbClr val="FFFFFF"/>
                </a:solidFill>
              </a:rPr>
              <a:t>: Understanding how terrain tracking is implemented in hardware.</a:t>
            </a:r>
            <a:endParaRPr>
              <a:solidFill>
                <a:srgbClr val="FFFFFF"/>
              </a:solidFill>
            </a:endParaRPr>
          </a:p>
          <a:p>
            <a:pPr indent="0" lvl="0" marL="0" rtl="0" algn="l">
              <a:lnSpc>
                <a:spcPct val="100000"/>
              </a:lnSpc>
              <a:spcBef>
                <a:spcPts val="0"/>
              </a:spcBef>
              <a:spcAft>
                <a:spcPts val="0"/>
              </a:spcAft>
              <a:buNone/>
            </a:pPr>
            <a:r>
              <a:t/>
            </a:r>
            <a:endParaRPr>
              <a:solidFill>
                <a:srgbClr val="FFFFFF"/>
              </a:solidFill>
            </a:endParaRPr>
          </a:p>
          <a:p>
            <a:pPr indent="0" lvl="0" marL="0" rtl="0" algn="l">
              <a:lnSpc>
                <a:spcPct val="100000"/>
              </a:lnSpc>
              <a:spcBef>
                <a:spcPts val="0"/>
              </a:spcBef>
              <a:spcAft>
                <a:spcPts val="0"/>
              </a:spcAft>
              <a:buNone/>
            </a:pPr>
            <a:r>
              <a:rPr b="1" lang="en-GB">
                <a:solidFill>
                  <a:srgbClr val="FFFFFF"/>
                </a:solidFill>
              </a:rPr>
              <a:t>Requirement</a:t>
            </a:r>
            <a:r>
              <a:rPr lang="en-GB">
                <a:solidFill>
                  <a:srgbClr val="FFFFFF"/>
                </a:solidFill>
              </a:rPr>
              <a:t>: </a:t>
            </a:r>
            <a:r>
              <a:rPr lang="en-GB" sz="1352">
                <a:solidFill>
                  <a:srgbClr val="FFFFFF"/>
                </a:solidFill>
                <a:latin typeface="Arial"/>
                <a:ea typeface="Arial"/>
                <a:cs typeface="Arial"/>
                <a:sym typeface="Arial"/>
              </a:rPr>
              <a:t>The sensors shall be able to monitor area </a:t>
            </a:r>
            <a:endParaRPr sz="1352">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GB" sz="1352">
                <a:solidFill>
                  <a:srgbClr val="FFFFFF"/>
                </a:solidFill>
                <a:latin typeface="Arial"/>
                <a:ea typeface="Arial"/>
                <a:cs typeface="Arial"/>
                <a:sym typeface="Arial"/>
              </a:rPr>
              <a:t>in front of the drone in order to maintain</a:t>
            </a:r>
            <a:endParaRPr sz="1352">
              <a:solidFill>
                <a:srgbClr val="FFFFFF"/>
              </a:solidFill>
              <a:latin typeface="Arial"/>
              <a:ea typeface="Arial"/>
              <a:cs typeface="Arial"/>
              <a:sym typeface="Arial"/>
            </a:endParaRPr>
          </a:p>
          <a:p>
            <a:pPr indent="0" lvl="0" marL="0" rtl="0" algn="l">
              <a:lnSpc>
                <a:spcPct val="100000"/>
              </a:lnSpc>
              <a:spcBef>
                <a:spcPts val="0"/>
              </a:spcBef>
              <a:spcAft>
                <a:spcPts val="0"/>
              </a:spcAft>
              <a:buNone/>
            </a:pPr>
            <a:r>
              <a:rPr lang="en-GB" sz="1352">
                <a:solidFill>
                  <a:srgbClr val="FFFFFF"/>
                </a:solidFill>
                <a:latin typeface="Arial"/>
                <a:ea typeface="Arial"/>
                <a:cs typeface="Arial"/>
                <a:sym typeface="Arial"/>
              </a:rPr>
              <a:t>constant height of 1 meter.</a:t>
            </a:r>
            <a:endParaRPr sz="1352">
              <a:solidFill>
                <a:srgbClr val="FFFFFF"/>
              </a:solidFill>
              <a:latin typeface="Arial"/>
              <a:ea typeface="Arial"/>
              <a:cs typeface="Arial"/>
              <a:sym typeface="Arial"/>
            </a:endParaRPr>
          </a:p>
          <a:p>
            <a:pPr indent="0" lvl="0" marL="0" rtl="0" algn="l">
              <a:lnSpc>
                <a:spcPct val="100000"/>
              </a:lnSpc>
              <a:spcBef>
                <a:spcPts val="0"/>
              </a:spcBef>
              <a:spcAft>
                <a:spcPts val="0"/>
              </a:spcAft>
              <a:buNone/>
            </a:pPr>
            <a:r>
              <a:t/>
            </a:r>
            <a:endParaRPr sz="1352">
              <a:solidFill>
                <a:srgbClr val="FFFFFF"/>
              </a:solidFill>
              <a:latin typeface="Arial"/>
              <a:ea typeface="Arial"/>
              <a:cs typeface="Arial"/>
              <a:sym typeface="Arial"/>
            </a:endParaRPr>
          </a:p>
          <a:p>
            <a:pPr indent="-292576" lvl="0" marL="457200" rtl="0" algn="l">
              <a:lnSpc>
                <a:spcPct val="100000"/>
              </a:lnSpc>
              <a:spcBef>
                <a:spcPts val="0"/>
              </a:spcBef>
              <a:spcAft>
                <a:spcPts val="0"/>
              </a:spcAft>
              <a:buClr>
                <a:srgbClr val="FFFFFF"/>
              </a:buClr>
              <a:buSzPct val="100000"/>
              <a:buChar char="●"/>
            </a:pPr>
            <a:r>
              <a:rPr lang="en-GB">
                <a:solidFill>
                  <a:srgbClr val="FFFFFF"/>
                </a:solidFill>
              </a:rPr>
              <a:t>Each  HC-SR04 ultrasonic sensor is powered by 5V rail.</a:t>
            </a:r>
            <a:endParaRPr>
              <a:solidFill>
                <a:srgbClr val="FFFFFF"/>
              </a:solidFill>
            </a:endParaRPr>
          </a:p>
          <a:p>
            <a:pPr indent="-292576" lvl="0" marL="457200" rtl="0" algn="l">
              <a:lnSpc>
                <a:spcPct val="100000"/>
              </a:lnSpc>
              <a:spcBef>
                <a:spcPts val="0"/>
              </a:spcBef>
              <a:spcAft>
                <a:spcPts val="0"/>
              </a:spcAft>
              <a:buClr>
                <a:srgbClr val="FFFFFF"/>
              </a:buClr>
              <a:buSzPct val="100000"/>
              <a:buChar char="●"/>
            </a:pPr>
            <a:r>
              <a:rPr lang="en-GB">
                <a:solidFill>
                  <a:srgbClr val="FFFFFF"/>
                </a:solidFill>
              </a:rPr>
              <a:t>Trigger pin connects to digital output pins of microcontroller. Logic high of TRIG commands ultrasonic sensor to begin sensing terrain</a:t>
            </a:r>
            <a:endParaRPr>
              <a:solidFill>
                <a:srgbClr val="FFFFFF"/>
              </a:solidFill>
            </a:endParaRPr>
          </a:p>
          <a:p>
            <a:pPr indent="-292576" lvl="0" marL="457200" rtl="0" algn="l">
              <a:lnSpc>
                <a:spcPct val="100000"/>
              </a:lnSpc>
              <a:spcBef>
                <a:spcPts val="0"/>
              </a:spcBef>
              <a:spcAft>
                <a:spcPts val="0"/>
              </a:spcAft>
              <a:buClr>
                <a:srgbClr val="FFFFFF"/>
              </a:buClr>
              <a:buSzPct val="100000"/>
              <a:buChar char="●"/>
            </a:pPr>
            <a:r>
              <a:rPr lang="en-GB">
                <a:solidFill>
                  <a:srgbClr val="FFFFFF"/>
                </a:solidFill>
              </a:rPr>
              <a:t>Echo pin connects to Input Capture pin. Input Capture records length of time when ECHO pin is high.</a:t>
            </a:r>
            <a:endParaRPr>
              <a:solidFill>
                <a:srgbClr val="FFFFFF"/>
              </a:solidFill>
            </a:endParaRPr>
          </a:p>
          <a:p>
            <a:pPr indent="-282733" lvl="1" marL="914400" rtl="0" algn="l">
              <a:lnSpc>
                <a:spcPct val="100000"/>
              </a:lnSpc>
              <a:spcBef>
                <a:spcPts val="0"/>
              </a:spcBef>
              <a:spcAft>
                <a:spcPts val="0"/>
              </a:spcAft>
              <a:buClr>
                <a:srgbClr val="FFFFFF"/>
              </a:buClr>
              <a:buSzPct val="100000"/>
              <a:buChar char="○"/>
            </a:pPr>
            <a:r>
              <a:rPr lang="en-GB">
                <a:solidFill>
                  <a:srgbClr val="FFFFFF"/>
                </a:solidFill>
              </a:rPr>
              <a:t>Input capture pins are interrupt driven, does not require main program to halt while waiting for falling edge to be </a:t>
            </a:r>
            <a:r>
              <a:rPr lang="en-GB">
                <a:solidFill>
                  <a:srgbClr val="FFFFFF"/>
                </a:solidFill>
              </a:rPr>
              <a:t>received from the echo pin</a:t>
            </a:r>
            <a:endParaRPr>
              <a:solidFill>
                <a:srgbClr val="FFFFFF"/>
              </a:solidFill>
            </a:endParaRPr>
          </a:p>
          <a:p>
            <a:pPr indent="-292576" lvl="0" marL="457200" rtl="0" algn="l">
              <a:lnSpc>
                <a:spcPct val="100000"/>
              </a:lnSpc>
              <a:spcBef>
                <a:spcPts val="0"/>
              </a:spcBef>
              <a:spcAft>
                <a:spcPts val="0"/>
              </a:spcAft>
              <a:buClr>
                <a:srgbClr val="FFFFFF"/>
              </a:buClr>
              <a:buSzPct val="100000"/>
              <a:buChar char="●"/>
            </a:pPr>
            <a:r>
              <a:rPr lang="en-GB">
                <a:solidFill>
                  <a:srgbClr val="FFFFFF"/>
                </a:solidFill>
              </a:rPr>
              <a:t>Total of 4 ultrasonic sensors, each with individual trigger and echo pins connected to the microcontroller.</a:t>
            </a:r>
            <a:endParaRPr>
              <a:solidFill>
                <a:srgbClr val="FFFFFF"/>
              </a:solidFill>
            </a:endParaRPr>
          </a:p>
          <a:p>
            <a:pPr indent="0" lvl="0" marL="0" rtl="0" algn="l">
              <a:lnSpc>
                <a:spcPct val="100000"/>
              </a:lnSpc>
              <a:spcBef>
                <a:spcPts val="0"/>
              </a:spcBef>
              <a:spcAft>
                <a:spcPts val="0"/>
              </a:spcAft>
              <a:buNone/>
            </a:pPr>
            <a:r>
              <a:rPr b="1" lang="en-GB">
                <a:solidFill>
                  <a:srgbClr val="FFFFFF"/>
                </a:solidFill>
              </a:rPr>
              <a:t>Conclusion: </a:t>
            </a:r>
            <a:r>
              <a:rPr lang="en-GB">
                <a:solidFill>
                  <a:srgbClr val="FFFFFF"/>
                </a:solidFill>
              </a:rPr>
              <a:t>Hardware implementation of ultrasonic sensors is complete using digital output pins for terrain read command and input capture pins for distance reading</a:t>
            </a:r>
            <a:endParaRPr>
              <a:solidFill>
                <a:srgbClr val="FFFFFF"/>
              </a:solidFill>
            </a:endParaRPr>
          </a:p>
        </p:txBody>
      </p:sp>
      <p:pic>
        <p:nvPicPr>
          <p:cNvPr id="294" name="Google Shape;294;p30"/>
          <p:cNvPicPr preferRelativeResize="0"/>
          <p:nvPr/>
        </p:nvPicPr>
        <p:blipFill>
          <a:blip r:embed="rId3">
            <a:alphaModFix/>
          </a:blip>
          <a:stretch>
            <a:fillRect/>
          </a:stretch>
        </p:blipFill>
        <p:spPr>
          <a:xfrm>
            <a:off x="4489353" y="1307850"/>
            <a:ext cx="4697974" cy="3212752"/>
          </a:xfrm>
          <a:prstGeom prst="rect">
            <a:avLst/>
          </a:prstGeom>
          <a:noFill/>
          <a:ln>
            <a:noFill/>
          </a:ln>
        </p:spPr>
      </p:pic>
      <p:sp>
        <p:nvSpPr>
          <p:cNvPr id="295" name="Google Shape;295;p30"/>
          <p:cNvSpPr txBox="1"/>
          <p:nvPr/>
        </p:nvSpPr>
        <p:spPr>
          <a:xfrm>
            <a:off x="145750" y="124700"/>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4.2.1</a:t>
            </a:r>
            <a:endParaRPr>
              <a:solidFill>
                <a:srgbClr val="FFFFFF"/>
              </a:solidFill>
              <a:latin typeface="Lato"/>
              <a:ea typeface="Lato"/>
              <a:cs typeface="Lato"/>
              <a:sym typeface="Lato"/>
            </a:endParaRPr>
          </a:p>
        </p:txBody>
      </p:sp>
      <p:sp>
        <p:nvSpPr>
          <p:cNvPr id="296" name="Google Shape;296;p30"/>
          <p:cNvSpPr txBox="1"/>
          <p:nvPr/>
        </p:nvSpPr>
        <p:spPr>
          <a:xfrm>
            <a:off x="7996600" y="128600"/>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297" name="Google Shape;297;p30"/>
          <p:cNvSpPr txBox="1"/>
          <p:nvPr/>
        </p:nvSpPr>
        <p:spPr>
          <a:xfrm>
            <a:off x="8375716" y="524903"/>
            <a:ext cx="7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V1.9</a:t>
            </a:r>
            <a:endParaRPr>
              <a:solidFill>
                <a:srgbClr val="FFFFFF"/>
              </a:solidFill>
              <a:latin typeface="Lato"/>
              <a:ea typeface="Lato"/>
              <a:cs typeface="Lato"/>
              <a:sym typeface="Lato"/>
            </a:endParaRPr>
          </a:p>
        </p:txBody>
      </p:sp>
      <p:sp>
        <p:nvSpPr>
          <p:cNvPr id="298" name="Google Shape;298;p30"/>
          <p:cNvSpPr/>
          <p:nvPr/>
        </p:nvSpPr>
        <p:spPr>
          <a:xfrm>
            <a:off x="6950675" y="1724800"/>
            <a:ext cx="1574400" cy="2656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9" name="Google Shape;299;p30"/>
          <p:cNvSpPr txBox="1"/>
          <p:nvPr/>
        </p:nvSpPr>
        <p:spPr>
          <a:xfrm>
            <a:off x="6874600" y="3852525"/>
            <a:ext cx="920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Digital Output pin 1</a:t>
            </a:r>
            <a:endParaRPr sz="500">
              <a:latin typeface="Lato"/>
              <a:ea typeface="Lato"/>
              <a:cs typeface="Lato"/>
              <a:sym typeface="Lato"/>
            </a:endParaRPr>
          </a:p>
        </p:txBody>
      </p:sp>
      <p:sp>
        <p:nvSpPr>
          <p:cNvPr id="300" name="Google Shape;300;p30"/>
          <p:cNvSpPr txBox="1"/>
          <p:nvPr/>
        </p:nvSpPr>
        <p:spPr>
          <a:xfrm>
            <a:off x="6861750" y="2757675"/>
            <a:ext cx="724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Input Capture pin 1</a:t>
            </a:r>
            <a:endParaRPr sz="500">
              <a:latin typeface="Lato"/>
              <a:ea typeface="Lato"/>
              <a:cs typeface="Lato"/>
              <a:sym typeface="Lato"/>
            </a:endParaRPr>
          </a:p>
        </p:txBody>
      </p:sp>
      <p:sp>
        <p:nvSpPr>
          <p:cNvPr id="301" name="Google Shape;301;p30"/>
          <p:cNvSpPr txBox="1"/>
          <p:nvPr/>
        </p:nvSpPr>
        <p:spPr>
          <a:xfrm>
            <a:off x="6878720" y="3983305"/>
            <a:ext cx="920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Digital Output pin 3</a:t>
            </a:r>
            <a:endParaRPr sz="500">
              <a:latin typeface="Lato"/>
              <a:ea typeface="Lato"/>
              <a:cs typeface="Lato"/>
              <a:sym typeface="Lato"/>
            </a:endParaRPr>
          </a:p>
        </p:txBody>
      </p:sp>
      <p:sp>
        <p:nvSpPr>
          <p:cNvPr id="302" name="Google Shape;302;p30"/>
          <p:cNvSpPr txBox="1"/>
          <p:nvPr/>
        </p:nvSpPr>
        <p:spPr>
          <a:xfrm>
            <a:off x="6874600" y="3918428"/>
            <a:ext cx="920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Digital Output pin 2</a:t>
            </a:r>
            <a:endParaRPr sz="500">
              <a:latin typeface="Lato"/>
              <a:ea typeface="Lato"/>
              <a:cs typeface="Lato"/>
              <a:sym typeface="Lato"/>
            </a:endParaRPr>
          </a:p>
        </p:txBody>
      </p:sp>
      <p:sp>
        <p:nvSpPr>
          <p:cNvPr id="303" name="Google Shape;303;p30"/>
          <p:cNvSpPr txBox="1"/>
          <p:nvPr/>
        </p:nvSpPr>
        <p:spPr>
          <a:xfrm>
            <a:off x="6879749" y="4045084"/>
            <a:ext cx="920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Digital Output pin 4</a:t>
            </a:r>
            <a:endParaRPr sz="500">
              <a:latin typeface="Lato"/>
              <a:ea typeface="Lato"/>
              <a:cs typeface="Lato"/>
              <a:sym typeface="Lato"/>
            </a:endParaRPr>
          </a:p>
        </p:txBody>
      </p:sp>
      <p:sp>
        <p:nvSpPr>
          <p:cNvPr id="304" name="Google Shape;304;p30"/>
          <p:cNvSpPr/>
          <p:nvPr/>
        </p:nvSpPr>
        <p:spPr>
          <a:xfrm flipH="1">
            <a:off x="8538926" y="3083175"/>
            <a:ext cx="69600" cy="13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30"/>
          <p:cNvSpPr/>
          <p:nvPr/>
        </p:nvSpPr>
        <p:spPr>
          <a:xfrm flipH="1">
            <a:off x="8538925" y="1665600"/>
            <a:ext cx="69600" cy="1236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6" name="Google Shape;306;p30"/>
          <p:cNvSpPr/>
          <p:nvPr/>
        </p:nvSpPr>
        <p:spPr>
          <a:xfrm flipH="1">
            <a:off x="6868825" y="1665600"/>
            <a:ext cx="69600" cy="1177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7" name="Google Shape;307;p30"/>
          <p:cNvSpPr/>
          <p:nvPr/>
        </p:nvSpPr>
        <p:spPr>
          <a:xfrm flipH="1">
            <a:off x="6868825" y="2901900"/>
            <a:ext cx="69600" cy="104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30"/>
          <p:cNvSpPr/>
          <p:nvPr/>
        </p:nvSpPr>
        <p:spPr>
          <a:xfrm flipH="1">
            <a:off x="6869347" y="4180025"/>
            <a:ext cx="69600" cy="88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30"/>
          <p:cNvSpPr txBox="1"/>
          <p:nvPr/>
        </p:nvSpPr>
        <p:spPr>
          <a:xfrm>
            <a:off x="7897658" y="2818429"/>
            <a:ext cx="724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Input Capture pin 2</a:t>
            </a:r>
            <a:endParaRPr sz="500">
              <a:latin typeface="Lato"/>
              <a:ea typeface="Lato"/>
              <a:cs typeface="Lato"/>
              <a:sym typeface="Lato"/>
            </a:endParaRPr>
          </a:p>
        </p:txBody>
      </p:sp>
      <p:sp>
        <p:nvSpPr>
          <p:cNvPr id="310" name="Google Shape;310;p30"/>
          <p:cNvSpPr txBox="1"/>
          <p:nvPr/>
        </p:nvSpPr>
        <p:spPr>
          <a:xfrm>
            <a:off x="7897658" y="2874034"/>
            <a:ext cx="724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Input Capture pin 3</a:t>
            </a:r>
            <a:endParaRPr sz="500">
              <a:latin typeface="Lato"/>
              <a:ea typeface="Lato"/>
              <a:cs typeface="Lato"/>
              <a:sym typeface="Lato"/>
            </a:endParaRPr>
          </a:p>
        </p:txBody>
      </p:sp>
      <p:sp>
        <p:nvSpPr>
          <p:cNvPr id="311" name="Google Shape;311;p30"/>
          <p:cNvSpPr txBox="1"/>
          <p:nvPr/>
        </p:nvSpPr>
        <p:spPr>
          <a:xfrm>
            <a:off x="7898686" y="2935276"/>
            <a:ext cx="724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Input Capture pin 4</a:t>
            </a:r>
            <a:endParaRPr sz="500">
              <a:latin typeface="Lato"/>
              <a:ea typeface="Lato"/>
              <a:cs typeface="Lato"/>
              <a:sym typeface="Lato"/>
            </a:endParaRPr>
          </a:p>
        </p:txBody>
      </p:sp>
      <p:sp>
        <p:nvSpPr>
          <p:cNvPr id="312" name="Google Shape;312;p30"/>
          <p:cNvSpPr txBox="1"/>
          <p:nvPr/>
        </p:nvSpPr>
        <p:spPr>
          <a:xfrm>
            <a:off x="4430932" y="4404151"/>
            <a:ext cx="5133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Pinout configuration of HC-SR04 ultrasonic sensor to microcontroller</a:t>
            </a:r>
            <a:endParaRPr>
              <a:solidFill>
                <a:srgbClr val="FFFFFF"/>
              </a:solidFill>
              <a:latin typeface="Lato"/>
              <a:ea typeface="Lato"/>
              <a:cs typeface="Lato"/>
              <a:sym typeface="Lato"/>
            </a:endParaRPr>
          </a:p>
        </p:txBody>
      </p:sp>
      <p:sp>
        <p:nvSpPr>
          <p:cNvPr id="313" name="Google Shape;313;p30"/>
          <p:cNvSpPr txBox="1"/>
          <p:nvPr/>
        </p:nvSpPr>
        <p:spPr>
          <a:xfrm>
            <a:off x="7141175" y="1603300"/>
            <a:ext cx="119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PIC32MX340F512H</a:t>
            </a:r>
            <a:endParaRPr sz="800">
              <a:latin typeface="Lato"/>
              <a:ea typeface="Lato"/>
              <a:cs typeface="Lato"/>
              <a:sym typeface="Lato"/>
            </a:endParaRPr>
          </a:p>
          <a:p>
            <a:pPr indent="0" lvl="0" marL="0" rtl="0" algn="l">
              <a:spcBef>
                <a:spcPts val="0"/>
              </a:spcBef>
              <a:spcAft>
                <a:spcPts val="0"/>
              </a:spcAft>
              <a:buNone/>
            </a:pPr>
            <a:r>
              <a:rPr lang="en-GB" sz="800">
                <a:latin typeface="Lato"/>
                <a:ea typeface="Lato"/>
                <a:cs typeface="Lato"/>
                <a:sym typeface="Lato"/>
              </a:rPr>
              <a:t>(microcontroller)</a:t>
            </a:r>
            <a:endParaRPr sz="800">
              <a:latin typeface="Lato"/>
              <a:ea typeface="Lato"/>
              <a:cs typeface="Lato"/>
              <a:sym typeface="Lato"/>
            </a:endParaRPr>
          </a:p>
        </p:txBody>
      </p:sp>
      <p:cxnSp>
        <p:nvCxnSpPr>
          <p:cNvPr id="314" name="Google Shape;314;p30"/>
          <p:cNvCxnSpPr/>
          <p:nvPr/>
        </p:nvCxnSpPr>
        <p:spPr>
          <a:xfrm flipH="1" rot="10800000">
            <a:off x="5287650" y="1771150"/>
            <a:ext cx="252600" cy="97800"/>
          </a:xfrm>
          <a:prstGeom prst="straightConnector1">
            <a:avLst/>
          </a:prstGeom>
          <a:noFill/>
          <a:ln cap="flat" cmpd="sng" w="9525">
            <a:solidFill>
              <a:srgbClr val="000000"/>
            </a:solidFill>
            <a:prstDash val="solid"/>
            <a:round/>
            <a:headEnd len="med" w="med" type="none"/>
            <a:tailEnd len="med" w="med" type="triangle"/>
          </a:ln>
        </p:spPr>
      </p:cxnSp>
      <p:sp>
        <p:nvSpPr>
          <p:cNvPr id="315" name="Google Shape;315;p30"/>
          <p:cNvSpPr txBox="1"/>
          <p:nvPr/>
        </p:nvSpPr>
        <p:spPr>
          <a:xfrm>
            <a:off x="4510225" y="1863809"/>
            <a:ext cx="10041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Pull-down resistors for idle low echo pins</a:t>
            </a:r>
            <a:endParaRPr sz="700">
              <a:latin typeface="Lato"/>
              <a:ea typeface="Lato"/>
              <a:cs typeface="Lato"/>
              <a:sym typeface="Lato"/>
            </a:endParaRPr>
          </a:p>
        </p:txBody>
      </p:sp>
      <p:cxnSp>
        <p:nvCxnSpPr>
          <p:cNvPr id="316" name="Google Shape;316;p30"/>
          <p:cNvCxnSpPr>
            <a:stCxn id="317" idx="2"/>
            <a:endCxn id="302" idx="0"/>
          </p:cNvCxnSpPr>
          <p:nvPr/>
        </p:nvCxnSpPr>
        <p:spPr>
          <a:xfrm flipH="1">
            <a:off x="7334750" y="3820409"/>
            <a:ext cx="513000" cy="98100"/>
          </a:xfrm>
          <a:prstGeom prst="straightConnector1">
            <a:avLst/>
          </a:prstGeom>
          <a:noFill/>
          <a:ln cap="flat" cmpd="sng" w="9525">
            <a:solidFill>
              <a:srgbClr val="000000"/>
            </a:solidFill>
            <a:prstDash val="solid"/>
            <a:round/>
            <a:headEnd len="med" w="med" type="none"/>
            <a:tailEnd len="med" w="med" type="triangle"/>
          </a:ln>
        </p:spPr>
      </p:cxnSp>
      <p:sp>
        <p:nvSpPr>
          <p:cNvPr id="317" name="Google Shape;317;p30"/>
          <p:cNvSpPr txBox="1"/>
          <p:nvPr/>
        </p:nvSpPr>
        <p:spPr>
          <a:xfrm>
            <a:off x="7345700" y="3312509"/>
            <a:ext cx="1004100" cy="50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Logic high &gt;10us for request of terrain reading</a:t>
            </a:r>
            <a:endParaRPr sz="700">
              <a:latin typeface="Lato"/>
              <a:ea typeface="Lato"/>
              <a:cs typeface="Lato"/>
              <a:sym typeface="Lato"/>
            </a:endParaRPr>
          </a:p>
        </p:txBody>
      </p:sp>
      <p:cxnSp>
        <p:nvCxnSpPr>
          <p:cNvPr id="318" name="Google Shape;318;p30"/>
          <p:cNvCxnSpPr>
            <a:stCxn id="319" idx="2"/>
          </p:cNvCxnSpPr>
          <p:nvPr/>
        </p:nvCxnSpPr>
        <p:spPr>
          <a:xfrm flipH="1">
            <a:off x="7491125" y="2738350"/>
            <a:ext cx="273600" cy="93300"/>
          </a:xfrm>
          <a:prstGeom prst="straightConnector1">
            <a:avLst/>
          </a:prstGeom>
          <a:noFill/>
          <a:ln cap="flat" cmpd="sng" w="9525">
            <a:solidFill>
              <a:srgbClr val="000000"/>
            </a:solidFill>
            <a:prstDash val="solid"/>
            <a:round/>
            <a:headEnd len="med" w="med" type="none"/>
            <a:tailEnd len="med" w="med" type="triangle"/>
          </a:ln>
        </p:spPr>
      </p:cxnSp>
      <p:sp>
        <p:nvSpPr>
          <p:cNvPr id="319" name="Google Shape;319;p30"/>
          <p:cNvSpPr txBox="1"/>
          <p:nvPr/>
        </p:nvSpPr>
        <p:spPr>
          <a:xfrm>
            <a:off x="7028975" y="2122750"/>
            <a:ext cx="14715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Input capture is interrupt driven to record high time of each echo pins from HC-SRO4 ultrasonic sensors. </a:t>
            </a:r>
            <a:endParaRPr sz="700">
              <a:latin typeface="Lato"/>
              <a:ea typeface="Lato"/>
              <a:cs typeface="Lato"/>
              <a:sym typeface="Lato"/>
            </a:endParaRPr>
          </a:p>
        </p:txBody>
      </p:sp>
      <p:cxnSp>
        <p:nvCxnSpPr>
          <p:cNvPr id="320" name="Google Shape;320;p30"/>
          <p:cNvCxnSpPr>
            <a:stCxn id="319" idx="2"/>
            <a:endCxn id="311" idx="0"/>
          </p:cNvCxnSpPr>
          <p:nvPr/>
        </p:nvCxnSpPr>
        <p:spPr>
          <a:xfrm>
            <a:off x="7764725" y="2738350"/>
            <a:ext cx="496500" cy="196800"/>
          </a:xfrm>
          <a:prstGeom prst="straightConnector1">
            <a:avLst/>
          </a:prstGeom>
          <a:noFill/>
          <a:ln cap="flat" cmpd="sng" w="9525">
            <a:solidFill>
              <a:srgbClr val="000000"/>
            </a:solidFill>
            <a:prstDash val="solid"/>
            <a:round/>
            <a:headEnd len="med" w="med" type="none"/>
            <a:tailEnd len="med" w="med" type="triangle"/>
          </a:ln>
        </p:spPr>
      </p:cxn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Clr>
                <a:srgbClr val="000000"/>
              </a:buClr>
              <a:buSzPct val="48058"/>
              <a:buFont typeface="Arial"/>
              <a:buNone/>
            </a:pPr>
            <a:r>
              <a:rPr lang="en-GB" sz="2060"/>
              <a:t>Hardware Implementation of Autonomous High Altitude Tracking with Barometric Sensor</a:t>
            </a:r>
            <a:endParaRPr sz="2060"/>
          </a:p>
          <a:p>
            <a:pPr indent="0" lvl="0" marL="0" rtl="0" algn="l">
              <a:spcBef>
                <a:spcPts val="0"/>
              </a:spcBef>
              <a:spcAft>
                <a:spcPts val="0"/>
              </a:spcAft>
              <a:buNone/>
            </a:pPr>
            <a:r>
              <a:t/>
            </a:r>
            <a:endParaRPr/>
          </a:p>
        </p:txBody>
      </p:sp>
      <p:sp>
        <p:nvSpPr>
          <p:cNvPr id="326" name="Google Shape;326;p31"/>
          <p:cNvSpPr txBox="1"/>
          <p:nvPr>
            <p:ph idx="1" type="body"/>
          </p:nvPr>
        </p:nvSpPr>
        <p:spPr>
          <a:xfrm>
            <a:off x="103025" y="1582975"/>
            <a:ext cx="3825300" cy="2911200"/>
          </a:xfrm>
          <a:prstGeom prst="rect">
            <a:avLst/>
          </a:prstGeom>
        </p:spPr>
        <p:txBody>
          <a:bodyPr anchorCtr="0" anchor="t" bIns="91425" lIns="91425" spcFirstLastPara="1" rIns="91425" wrap="square" tIns="91425">
            <a:normAutofit fontScale="62500"/>
          </a:bodyPr>
          <a:lstStyle/>
          <a:p>
            <a:pPr indent="0" lvl="0" marL="0" rtl="0" algn="l">
              <a:spcBef>
                <a:spcPts val="0"/>
              </a:spcBef>
              <a:spcAft>
                <a:spcPts val="0"/>
              </a:spcAft>
              <a:buNone/>
            </a:pPr>
            <a:r>
              <a:rPr b="1" lang="en-GB"/>
              <a:t>Goal</a:t>
            </a:r>
            <a:r>
              <a:rPr lang="en-GB"/>
              <a:t>: Understand how the MPL3115 barometric/altitude sensor sends pressure and temperature data to microcontroller using I2C.</a:t>
            </a:r>
            <a:endParaRPr/>
          </a:p>
          <a:p>
            <a:pPr indent="0" lvl="0" marL="0" rtl="0" algn="l">
              <a:lnSpc>
                <a:spcPct val="100000"/>
              </a:lnSpc>
              <a:spcBef>
                <a:spcPts val="1200"/>
              </a:spcBef>
              <a:spcAft>
                <a:spcPts val="0"/>
              </a:spcAft>
              <a:buNone/>
            </a:pPr>
            <a:r>
              <a:rPr b="1" lang="en-GB"/>
              <a:t>Requirement: </a:t>
            </a:r>
            <a:r>
              <a:rPr lang="en-GB"/>
              <a:t>The sensor shall be able to monitor altitudes above 4m for drone altitude awareness.</a:t>
            </a:r>
            <a:endParaRPr b="1" sz="1460"/>
          </a:p>
          <a:p>
            <a:pPr indent="-280193" lvl="0" marL="457200" rtl="0" algn="l">
              <a:spcBef>
                <a:spcPts val="1200"/>
              </a:spcBef>
              <a:spcAft>
                <a:spcPts val="0"/>
              </a:spcAft>
              <a:buSzPct val="100000"/>
              <a:buChar char="●"/>
            </a:pPr>
            <a:r>
              <a:rPr lang="en-GB"/>
              <a:t>Altitude sensor SDA and SCL lines connected to microcontrollers SDA1 and SCL1 lines for sending pressure and altitude data via I2C.</a:t>
            </a:r>
            <a:endParaRPr/>
          </a:p>
          <a:p>
            <a:pPr indent="-280193" lvl="0" marL="457200" rtl="0" algn="l">
              <a:spcBef>
                <a:spcPts val="0"/>
              </a:spcBef>
              <a:spcAft>
                <a:spcPts val="0"/>
              </a:spcAft>
              <a:buSzPct val="100000"/>
              <a:buChar char="●"/>
            </a:pPr>
            <a:r>
              <a:rPr lang="en-GB"/>
              <a:t>SDA and SCL lines</a:t>
            </a:r>
            <a:r>
              <a:rPr lang="en-GB"/>
              <a:t> require external 10k pull-up resistor to 3.3V for idle high mode.</a:t>
            </a:r>
            <a:endParaRPr/>
          </a:p>
          <a:p>
            <a:pPr indent="-280193" lvl="0" marL="457200" rtl="0" algn="l">
              <a:spcBef>
                <a:spcPts val="0"/>
              </a:spcBef>
              <a:spcAft>
                <a:spcPts val="0"/>
              </a:spcAft>
              <a:buSzPct val="100000"/>
              <a:buChar char="●"/>
            </a:pPr>
            <a:r>
              <a:rPr lang="en-GB"/>
              <a:t>Altitude sensor’s interrupt output pins are connected to input interrupt pins of the microcontroller.</a:t>
            </a:r>
            <a:endParaRPr/>
          </a:p>
          <a:p>
            <a:pPr indent="-272256" lvl="1" marL="914400" rtl="0" algn="l">
              <a:spcBef>
                <a:spcPts val="0"/>
              </a:spcBef>
              <a:spcAft>
                <a:spcPts val="0"/>
              </a:spcAft>
              <a:buSzPct val="100000"/>
              <a:buChar char="○"/>
            </a:pPr>
            <a:r>
              <a:rPr lang="en-GB"/>
              <a:t>Only when new altitude data is </a:t>
            </a:r>
            <a:r>
              <a:rPr lang="en-GB"/>
              <a:t>available,</a:t>
            </a:r>
            <a:r>
              <a:rPr lang="en-GB"/>
              <a:t> ISR of microcontroller will trigger. Main program does not need to routinely check for new data.</a:t>
            </a:r>
            <a:endParaRPr/>
          </a:p>
          <a:p>
            <a:pPr indent="-280193" lvl="0" marL="457200" rtl="0" algn="l">
              <a:spcBef>
                <a:spcPts val="0"/>
              </a:spcBef>
              <a:spcAft>
                <a:spcPts val="0"/>
              </a:spcAft>
              <a:buSzPct val="100000"/>
              <a:buChar char="●"/>
            </a:pPr>
            <a:r>
              <a:rPr lang="en-GB"/>
              <a:t>Change notification pins of </a:t>
            </a:r>
            <a:r>
              <a:rPr lang="en-GB"/>
              <a:t>microcontroller</a:t>
            </a:r>
            <a:r>
              <a:rPr lang="en-GB"/>
              <a:t> is used to allow interrupt driven I2C altitude data collection</a:t>
            </a:r>
            <a:endParaRPr/>
          </a:p>
          <a:p>
            <a:pPr indent="0" lvl="0" marL="0" rtl="0" algn="l">
              <a:spcBef>
                <a:spcPts val="1200"/>
              </a:spcBef>
              <a:spcAft>
                <a:spcPts val="1200"/>
              </a:spcAft>
              <a:buNone/>
            </a:pPr>
            <a:r>
              <a:rPr lang="en-GB"/>
              <a:t>Conclusion: Autonomous high altitude tracking hardware </a:t>
            </a:r>
            <a:r>
              <a:rPr lang="en-GB"/>
              <a:t>implementation</a:t>
            </a:r>
            <a:r>
              <a:rPr lang="en-GB"/>
              <a:t> uses I2C bus to send pressure and temperature data to microcontroller.</a:t>
            </a:r>
            <a:endParaRPr/>
          </a:p>
        </p:txBody>
      </p:sp>
      <p:pic>
        <p:nvPicPr>
          <p:cNvPr id="327" name="Google Shape;327;p31"/>
          <p:cNvPicPr preferRelativeResize="0"/>
          <p:nvPr/>
        </p:nvPicPr>
        <p:blipFill>
          <a:blip r:embed="rId3">
            <a:alphaModFix/>
          </a:blip>
          <a:stretch>
            <a:fillRect/>
          </a:stretch>
        </p:blipFill>
        <p:spPr>
          <a:xfrm>
            <a:off x="3955616" y="1549750"/>
            <a:ext cx="5138501" cy="3161275"/>
          </a:xfrm>
          <a:prstGeom prst="rect">
            <a:avLst/>
          </a:prstGeom>
          <a:noFill/>
          <a:ln>
            <a:noFill/>
          </a:ln>
        </p:spPr>
      </p:pic>
      <p:sp>
        <p:nvSpPr>
          <p:cNvPr id="328" name="Google Shape;328;p31"/>
          <p:cNvSpPr txBox="1"/>
          <p:nvPr/>
        </p:nvSpPr>
        <p:spPr>
          <a:xfrm>
            <a:off x="149500" y="223525"/>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4.2.2</a:t>
            </a:r>
            <a:endParaRPr>
              <a:solidFill>
                <a:srgbClr val="FFFFFF"/>
              </a:solidFill>
              <a:latin typeface="Lato"/>
              <a:ea typeface="Lato"/>
              <a:cs typeface="Lato"/>
              <a:sym typeface="Lato"/>
            </a:endParaRPr>
          </a:p>
        </p:txBody>
      </p:sp>
      <p:sp>
        <p:nvSpPr>
          <p:cNvPr id="329" name="Google Shape;329;p31"/>
          <p:cNvSpPr txBox="1"/>
          <p:nvPr/>
        </p:nvSpPr>
        <p:spPr>
          <a:xfrm>
            <a:off x="8225200" y="-23800"/>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330" name="Google Shape;330;p31"/>
          <p:cNvSpPr txBox="1"/>
          <p:nvPr/>
        </p:nvSpPr>
        <p:spPr>
          <a:xfrm>
            <a:off x="8604316" y="372503"/>
            <a:ext cx="7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V1.9</a:t>
            </a:r>
            <a:endParaRPr>
              <a:solidFill>
                <a:srgbClr val="FFFFFF"/>
              </a:solidFill>
              <a:latin typeface="Lato"/>
              <a:ea typeface="Lato"/>
              <a:cs typeface="Lato"/>
              <a:sym typeface="Lato"/>
            </a:endParaRPr>
          </a:p>
        </p:txBody>
      </p:sp>
      <p:sp>
        <p:nvSpPr>
          <p:cNvPr id="331" name="Google Shape;331;p31"/>
          <p:cNvSpPr/>
          <p:nvPr/>
        </p:nvSpPr>
        <p:spPr>
          <a:xfrm>
            <a:off x="7256493" y="1710175"/>
            <a:ext cx="1681200" cy="281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2" name="Google Shape;332;p31"/>
          <p:cNvSpPr/>
          <p:nvPr/>
        </p:nvSpPr>
        <p:spPr>
          <a:xfrm>
            <a:off x="6883217" y="2753275"/>
            <a:ext cx="358800" cy="368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31"/>
          <p:cNvSpPr/>
          <p:nvPr/>
        </p:nvSpPr>
        <p:spPr>
          <a:xfrm>
            <a:off x="7166393" y="1852650"/>
            <a:ext cx="74700" cy="1410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4" name="Google Shape;334;p31"/>
          <p:cNvSpPr/>
          <p:nvPr/>
        </p:nvSpPr>
        <p:spPr>
          <a:xfrm>
            <a:off x="8960818" y="1778525"/>
            <a:ext cx="74700" cy="2742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5" name="Google Shape;335;p31"/>
          <p:cNvSpPr/>
          <p:nvPr/>
        </p:nvSpPr>
        <p:spPr>
          <a:xfrm>
            <a:off x="7166391" y="3686425"/>
            <a:ext cx="74700" cy="73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6" name="Google Shape;336;p31"/>
          <p:cNvSpPr/>
          <p:nvPr/>
        </p:nvSpPr>
        <p:spPr>
          <a:xfrm>
            <a:off x="7163834" y="3562861"/>
            <a:ext cx="74700" cy="5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7" name="Google Shape;337;p31"/>
          <p:cNvSpPr txBox="1"/>
          <p:nvPr/>
        </p:nvSpPr>
        <p:spPr>
          <a:xfrm>
            <a:off x="7162014" y="3402839"/>
            <a:ext cx="724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SDA1</a:t>
            </a:r>
            <a:endParaRPr sz="500">
              <a:latin typeface="Lato"/>
              <a:ea typeface="Lato"/>
              <a:cs typeface="Lato"/>
              <a:sym typeface="Lato"/>
            </a:endParaRPr>
          </a:p>
        </p:txBody>
      </p:sp>
      <p:cxnSp>
        <p:nvCxnSpPr>
          <p:cNvPr id="338" name="Google Shape;338;p31"/>
          <p:cNvCxnSpPr>
            <a:stCxn id="339" idx="2"/>
          </p:cNvCxnSpPr>
          <p:nvPr/>
        </p:nvCxnSpPr>
        <p:spPr>
          <a:xfrm flipH="1">
            <a:off x="7436792" y="3483925"/>
            <a:ext cx="660300" cy="55800"/>
          </a:xfrm>
          <a:prstGeom prst="straightConnector1">
            <a:avLst/>
          </a:prstGeom>
          <a:noFill/>
          <a:ln cap="flat" cmpd="sng" w="9525">
            <a:solidFill>
              <a:srgbClr val="000000"/>
            </a:solidFill>
            <a:prstDash val="solid"/>
            <a:round/>
            <a:headEnd len="med" w="med" type="none"/>
            <a:tailEnd len="med" w="med" type="triangle"/>
          </a:ln>
        </p:spPr>
      </p:cxnSp>
      <p:sp>
        <p:nvSpPr>
          <p:cNvPr id="339" name="Google Shape;339;p31"/>
          <p:cNvSpPr txBox="1"/>
          <p:nvPr/>
        </p:nvSpPr>
        <p:spPr>
          <a:xfrm>
            <a:off x="7335392" y="2868325"/>
            <a:ext cx="15234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I2C bus receives pressure and </a:t>
            </a:r>
            <a:r>
              <a:rPr lang="en-GB" sz="700">
                <a:latin typeface="Lato"/>
                <a:ea typeface="Lato"/>
                <a:cs typeface="Lato"/>
                <a:sym typeface="Lato"/>
              </a:rPr>
              <a:t>temperature</a:t>
            </a:r>
            <a:r>
              <a:rPr lang="en-GB" sz="700">
                <a:latin typeface="Lato"/>
                <a:ea typeface="Lato"/>
                <a:cs typeface="Lato"/>
                <a:sym typeface="Lato"/>
              </a:rPr>
              <a:t> data when interrupt occurs from change notification pins</a:t>
            </a:r>
            <a:endParaRPr sz="700">
              <a:latin typeface="Lato"/>
              <a:ea typeface="Lato"/>
              <a:cs typeface="Lato"/>
              <a:sym typeface="Lato"/>
            </a:endParaRPr>
          </a:p>
        </p:txBody>
      </p:sp>
      <p:sp>
        <p:nvSpPr>
          <p:cNvPr id="340" name="Google Shape;340;p31"/>
          <p:cNvSpPr txBox="1"/>
          <p:nvPr/>
        </p:nvSpPr>
        <p:spPr>
          <a:xfrm>
            <a:off x="7931493" y="1537397"/>
            <a:ext cx="119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PIC32MX340F512H</a:t>
            </a:r>
            <a:endParaRPr sz="800">
              <a:latin typeface="Lato"/>
              <a:ea typeface="Lato"/>
              <a:cs typeface="Lato"/>
              <a:sym typeface="Lato"/>
            </a:endParaRPr>
          </a:p>
          <a:p>
            <a:pPr indent="0" lvl="0" marL="0" rtl="0" algn="l">
              <a:spcBef>
                <a:spcPts val="0"/>
              </a:spcBef>
              <a:spcAft>
                <a:spcPts val="0"/>
              </a:spcAft>
              <a:buNone/>
            </a:pPr>
            <a:r>
              <a:rPr lang="en-GB" sz="800">
                <a:latin typeface="Lato"/>
                <a:ea typeface="Lato"/>
                <a:cs typeface="Lato"/>
                <a:sym typeface="Lato"/>
              </a:rPr>
              <a:t>(microcontroller)</a:t>
            </a:r>
            <a:endParaRPr sz="800">
              <a:latin typeface="Lato"/>
              <a:ea typeface="Lato"/>
              <a:cs typeface="Lato"/>
              <a:sym typeface="Lato"/>
            </a:endParaRPr>
          </a:p>
        </p:txBody>
      </p:sp>
      <p:sp>
        <p:nvSpPr>
          <p:cNvPr id="341" name="Google Shape;341;p31"/>
          <p:cNvSpPr txBox="1"/>
          <p:nvPr/>
        </p:nvSpPr>
        <p:spPr>
          <a:xfrm>
            <a:off x="7162014" y="3529489"/>
            <a:ext cx="724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SCL1</a:t>
            </a:r>
            <a:endParaRPr sz="500">
              <a:latin typeface="Lato"/>
              <a:ea typeface="Lato"/>
              <a:cs typeface="Lato"/>
              <a:sym typeface="Lato"/>
            </a:endParaRPr>
          </a:p>
        </p:txBody>
      </p:sp>
      <p:sp>
        <p:nvSpPr>
          <p:cNvPr id="342" name="Google Shape;342;p31"/>
          <p:cNvSpPr txBox="1"/>
          <p:nvPr/>
        </p:nvSpPr>
        <p:spPr>
          <a:xfrm>
            <a:off x="7170246" y="1641155"/>
            <a:ext cx="9105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Change Notification Pin 1</a:t>
            </a:r>
            <a:endParaRPr sz="500">
              <a:latin typeface="Lato"/>
              <a:ea typeface="Lato"/>
              <a:cs typeface="Lato"/>
              <a:sym typeface="Lato"/>
            </a:endParaRPr>
          </a:p>
        </p:txBody>
      </p:sp>
      <p:sp>
        <p:nvSpPr>
          <p:cNvPr id="343" name="Google Shape;343;p31"/>
          <p:cNvSpPr txBox="1"/>
          <p:nvPr/>
        </p:nvSpPr>
        <p:spPr>
          <a:xfrm>
            <a:off x="7173332" y="1707107"/>
            <a:ext cx="9105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Change Notification Pin 2</a:t>
            </a:r>
            <a:endParaRPr sz="500">
              <a:latin typeface="Lato"/>
              <a:ea typeface="Lato"/>
              <a:cs typeface="Lato"/>
              <a:sym typeface="Lato"/>
            </a:endParaRPr>
          </a:p>
        </p:txBody>
      </p:sp>
      <p:sp>
        <p:nvSpPr>
          <p:cNvPr id="344" name="Google Shape;344;p31"/>
          <p:cNvSpPr txBox="1"/>
          <p:nvPr/>
        </p:nvSpPr>
        <p:spPr>
          <a:xfrm>
            <a:off x="7314292" y="2103475"/>
            <a:ext cx="15234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Change notification pins trigger interrupts when new pressure/temperature data is available from barometric sensor</a:t>
            </a:r>
            <a:endParaRPr sz="700">
              <a:latin typeface="Lato"/>
              <a:ea typeface="Lato"/>
              <a:cs typeface="Lato"/>
              <a:sym typeface="Lato"/>
            </a:endParaRPr>
          </a:p>
        </p:txBody>
      </p:sp>
      <p:cxnSp>
        <p:nvCxnSpPr>
          <p:cNvPr id="345" name="Google Shape;345;p31"/>
          <p:cNvCxnSpPr>
            <a:stCxn id="344" idx="0"/>
          </p:cNvCxnSpPr>
          <p:nvPr/>
        </p:nvCxnSpPr>
        <p:spPr>
          <a:xfrm rot="10800000">
            <a:off x="7637392" y="1876675"/>
            <a:ext cx="438600" cy="226800"/>
          </a:xfrm>
          <a:prstGeom prst="straightConnector1">
            <a:avLst/>
          </a:prstGeom>
          <a:noFill/>
          <a:ln cap="flat" cmpd="sng" w="9525">
            <a:solidFill>
              <a:srgbClr val="000000"/>
            </a:solidFill>
            <a:prstDash val="solid"/>
            <a:round/>
            <a:headEnd len="med" w="med" type="none"/>
            <a:tailEnd len="med" w="med" type="triangle"/>
          </a:ln>
        </p:spPr>
      </p:cxnSp>
      <p:sp>
        <p:nvSpPr>
          <p:cNvPr id="346" name="Google Shape;346;p31"/>
          <p:cNvSpPr txBox="1"/>
          <p:nvPr/>
        </p:nvSpPr>
        <p:spPr>
          <a:xfrm>
            <a:off x="5493093" y="2493000"/>
            <a:ext cx="13386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I2C bus requires external pull-up resistors for idle high</a:t>
            </a:r>
            <a:endParaRPr sz="700">
              <a:latin typeface="Lato"/>
              <a:ea typeface="Lato"/>
              <a:cs typeface="Lato"/>
              <a:sym typeface="Lato"/>
            </a:endParaRPr>
          </a:p>
        </p:txBody>
      </p:sp>
      <p:cxnSp>
        <p:nvCxnSpPr>
          <p:cNvPr id="347" name="Google Shape;347;p31"/>
          <p:cNvCxnSpPr>
            <a:stCxn id="346" idx="2"/>
          </p:cNvCxnSpPr>
          <p:nvPr/>
        </p:nvCxnSpPr>
        <p:spPr>
          <a:xfrm>
            <a:off x="6162393" y="2893200"/>
            <a:ext cx="563700" cy="322200"/>
          </a:xfrm>
          <a:prstGeom prst="straightConnector1">
            <a:avLst/>
          </a:prstGeom>
          <a:noFill/>
          <a:ln cap="flat" cmpd="sng" w="9525">
            <a:solidFill>
              <a:srgbClr val="000000"/>
            </a:solidFill>
            <a:prstDash val="solid"/>
            <a:round/>
            <a:headEnd len="med" w="med" type="none"/>
            <a:tailEnd len="med" w="med" type="triangle"/>
          </a:ln>
        </p:spPr>
      </p:cxnSp>
      <p:sp>
        <p:nvSpPr>
          <p:cNvPr id="348" name="Google Shape;348;p31"/>
          <p:cNvSpPr txBox="1"/>
          <p:nvPr/>
        </p:nvSpPr>
        <p:spPr>
          <a:xfrm>
            <a:off x="3444449" y="4640975"/>
            <a:ext cx="57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Pinout configuration of MPL3115 </a:t>
            </a:r>
            <a:r>
              <a:rPr lang="en-GB">
                <a:solidFill>
                  <a:srgbClr val="FFFFFF"/>
                </a:solidFill>
                <a:latin typeface="Lato"/>
                <a:ea typeface="Lato"/>
                <a:cs typeface="Lato"/>
                <a:sym typeface="Lato"/>
              </a:rPr>
              <a:t>barometric</a:t>
            </a:r>
            <a:r>
              <a:rPr lang="en-GB">
                <a:solidFill>
                  <a:srgbClr val="FFFFFF"/>
                </a:solidFill>
                <a:latin typeface="Lato"/>
                <a:ea typeface="Lato"/>
                <a:cs typeface="Lato"/>
                <a:sym typeface="Lato"/>
              </a:rPr>
              <a:t> sensor to microcontroller</a:t>
            </a:r>
            <a:endParaRPr>
              <a:solidFill>
                <a:srgbClr val="FFFFFF"/>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3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Hardware implementation of fall detection IMU</a:t>
            </a:r>
            <a:endParaRPr>
              <a:solidFill>
                <a:srgbClr val="FFFFFF"/>
              </a:solidFill>
            </a:endParaRPr>
          </a:p>
        </p:txBody>
      </p:sp>
      <p:sp>
        <p:nvSpPr>
          <p:cNvPr id="354" name="Google Shape;354;p32"/>
          <p:cNvSpPr txBox="1"/>
          <p:nvPr>
            <p:ph idx="1" type="body"/>
          </p:nvPr>
        </p:nvSpPr>
        <p:spPr>
          <a:xfrm>
            <a:off x="172350" y="1599700"/>
            <a:ext cx="2613600" cy="2911200"/>
          </a:xfrm>
          <a:prstGeom prst="rect">
            <a:avLst/>
          </a:prstGeom>
        </p:spPr>
        <p:txBody>
          <a:bodyPr anchorCtr="0" anchor="t" bIns="91425" lIns="91425" spcFirstLastPara="1" rIns="91425" wrap="square" tIns="91425">
            <a:normAutofit fontScale="55000" lnSpcReduction="10000"/>
          </a:bodyPr>
          <a:lstStyle/>
          <a:p>
            <a:pPr indent="0" lvl="0" marL="0" rtl="0" algn="l">
              <a:spcBef>
                <a:spcPts val="0"/>
              </a:spcBef>
              <a:spcAft>
                <a:spcPts val="0"/>
              </a:spcAft>
              <a:buNone/>
            </a:pPr>
            <a:r>
              <a:rPr b="1" lang="en-GB"/>
              <a:t>Goal</a:t>
            </a:r>
            <a:r>
              <a:rPr lang="en-GB"/>
              <a:t>: Understand how the IMU 9D0F sensor sends acceleration, magnetometer, and gyroscope data via I2C.</a:t>
            </a:r>
            <a:endParaRPr sz="1400">
              <a:solidFill>
                <a:srgbClr val="FFFFFF"/>
              </a:solidFill>
            </a:endParaRPr>
          </a:p>
          <a:p>
            <a:pPr indent="0" lvl="0" marL="0" rtl="0" algn="l">
              <a:spcBef>
                <a:spcPts val="1200"/>
              </a:spcBef>
              <a:spcAft>
                <a:spcPts val="0"/>
              </a:spcAft>
              <a:buNone/>
            </a:pPr>
            <a:r>
              <a:rPr b="1" lang="en-GB"/>
              <a:t>Requirement:</a:t>
            </a:r>
            <a:r>
              <a:rPr lang="en-GB"/>
              <a:t> The IMU should be able to detect crashes and abnormal situations and feed the data back into the system.</a:t>
            </a:r>
            <a:endParaRPr b="1"/>
          </a:p>
          <a:p>
            <a:pPr indent="-274002" lvl="0" marL="457200" rtl="0" algn="l">
              <a:spcBef>
                <a:spcPts val="1200"/>
              </a:spcBef>
              <a:spcAft>
                <a:spcPts val="0"/>
              </a:spcAft>
              <a:buSzPct val="100000"/>
              <a:buChar char="●"/>
            </a:pPr>
            <a:r>
              <a:rPr lang="en-GB"/>
              <a:t>ICM-20948 IMU </a:t>
            </a:r>
            <a:r>
              <a:rPr lang="en-GB"/>
              <a:t>sensor’s interrupt output pin are connected to input interrupt pins of the microcontroller.</a:t>
            </a:r>
            <a:endParaRPr/>
          </a:p>
          <a:p>
            <a:pPr indent="-267017" lvl="1" marL="914400" rtl="0" algn="l">
              <a:spcBef>
                <a:spcPts val="0"/>
              </a:spcBef>
              <a:spcAft>
                <a:spcPts val="0"/>
              </a:spcAft>
              <a:buSzPct val="100000"/>
              <a:buChar char="○"/>
            </a:pPr>
            <a:r>
              <a:rPr lang="en-GB"/>
              <a:t>Only when new sensor data is available, ISR of microcontroller will trigger. Forcing microcontroller to read new data via I2C bus.</a:t>
            </a:r>
            <a:endParaRPr/>
          </a:p>
          <a:p>
            <a:pPr indent="-274002" lvl="0" marL="457200" rtl="0" algn="l">
              <a:spcBef>
                <a:spcPts val="0"/>
              </a:spcBef>
              <a:spcAft>
                <a:spcPts val="0"/>
              </a:spcAft>
              <a:buSzPct val="100000"/>
              <a:buChar char="●"/>
            </a:pPr>
            <a:r>
              <a:rPr lang="en-GB"/>
              <a:t>IMU sensor communicates with microcontroller via I2C protocol</a:t>
            </a:r>
            <a:endParaRPr/>
          </a:p>
          <a:p>
            <a:pPr indent="-274002" lvl="0" marL="457200" rtl="0" algn="l">
              <a:spcBef>
                <a:spcPts val="0"/>
              </a:spcBef>
              <a:spcAft>
                <a:spcPts val="0"/>
              </a:spcAft>
              <a:buSzPct val="100000"/>
              <a:buChar char="●"/>
            </a:pPr>
            <a:r>
              <a:rPr lang="en-GB"/>
              <a:t>BSS138 Logic level field effect transistors are added to convert from 3.3V (I2C bus outputting from PIC32 microcontroller) to 1.8V input into 9DoF IMU sensor and 1.8V output from IMU to 3.3V into PIC32 microcontroller.</a:t>
            </a:r>
            <a:endParaRPr/>
          </a:p>
          <a:p>
            <a:pPr indent="0" lvl="0" marL="0" rtl="0" algn="l">
              <a:spcBef>
                <a:spcPts val="1200"/>
              </a:spcBef>
              <a:spcAft>
                <a:spcPts val="1200"/>
              </a:spcAft>
              <a:buNone/>
            </a:pPr>
            <a:r>
              <a:rPr lang="en-GB"/>
              <a:t>Conclusion: Fall detection is implemented by interrupt driven IMU sensor. Logic level converters are needed resolve issues with connecting 1.8V IMU sensor to 3.3V microcontroller. </a:t>
            </a:r>
            <a:endParaRPr/>
          </a:p>
        </p:txBody>
      </p:sp>
      <p:sp>
        <p:nvSpPr>
          <p:cNvPr id="355" name="Google Shape;355;p32"/>
          <p:cNvSpPr txBox="1"/>
          <p:nvPr/>
        </p:nvSpPr>
        <p:spPr>
          <a:xfrm>
            <a:off x="8554497" y="230175"/>
            <a:ext cx="7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V1.9</a:t>
            </a:r>
            <a:endParaRPr>
              <a:solidFill>
                <a:srgbClr val="FFFFFF"/>
              </a:solidFill>
              <a:latin typeface="Lato"/>
              <a:ea typeface="Lato"/>
              <a:cs typeface="Lato"/>
              <a:sym typeface="Lato"/>
            </a:endParaRPr>
          </a:p>
        </p:txBody>
      </p:sp>
      <p:sp>
        <p:nvSpPr>
          <p:cNvPr id="356" name="Google Shape;356;p32"/>
          <p:cNvSpPr txBox="1"/>
          <p:nvPr/>
        </p:nvSpPr>
        <p:spPr>
          <a:xfrm>
            <a:off x="8225200" y="-100000"/>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pic>
        <p:nvPicPr>
          <p:cNvPr id="357" name="Google Shape;357;p32"/>
          <p:cNvPicPr preferRelativeResize="0"/>
          <p:nvPr/>
        </p:nvPicPr>
        <p:blipFill>
          <a:blip r:embed="rId3">
            <a:alphaModFix/>
          </a:blip>
          <a:stretch>
            <a:fillRect/>
          </a:stretch>
        </p:blipFill>
        <p:spPr>
          <a:xfrm>
            <a:off x="3110451" y="1666626"/>
            <a:ext cx="5915127" cy="3162302"/>
          </a:xfrm>
          <a:prstGeom prst="rect">
            <a:avLst/>
          </a:prstGeom>
          <a:noFill/>
          <a:ln>
            <a:noFill/>
          </a:ln>
        </p:spPr>
      </p:pic>
      <p:sp>
        <p:nvSpPr>
          <p:cNvPr id="358" name="Google Shape;358;p32"/>
          <p:cNvSpPr/>
          <p:nvPr/>
        </p:nvSpPr>
        <p:spPr>
          <a:xfrm>
            <a:off x="7187525" y="1726900"/>
            <a:ext cx="1726200" cy="29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9" name="Google Shape;359;p32"/>
          <p:cNvSpPr/>
          <p:nvPr/>
        </p:nvSpPr>
        <p:spPr>
          <a:xfrm>
            <a:off x="8929100" y="1726900"/>
            <a:ext cx="96600" cy="2911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0" name="Google Shape;360;p32"/>
          <p:cNvSpPr/>
          <p:nvPr/>
        </p:nvSpPr>
        <p:spPr>
          <a:xfrm>
            <a:off x="7084549" y="1701157"/>
            <a:ext cx="87600" cy="1405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1" name="Google Shape;361;p32"/>
          <p:cNvSpPr/>
          <p:nvPr/>
        </p:nvSpPr>
        <p:spPr>
          <a:xfrm>
            <a:off x="7079319" y="3791114"/>
            <a:ext cx="87600" cy="829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2" name="Google Shape;362;p32"/>
          <p:cNvSpPr/>
          <p:nvPr/>
        </p:nvSpPr>
        <p:spPr>
          <a:xfrm>
            <a:off x="7079325" y="3173792"/>
            <a:ext cx="87600" cy="19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3" name="Google Shape;363;p32"/>
          <p:cNvSpPr/>
          <p:nvPr/>
        </p:nvSpPr>
        <p:spPr>
          <a:xfrm>
            <a:off x="3691578" y="4160275"/>
            <a:ext cx="319200" cy="32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4" name="Google Shape;364;p32"/>
          <p:cNvSpPr/>
          <p:nvPr/>
        </p:nvSpPr>
        <p:spPr>
          <a:xfrm>
            <a:off x="3553525" y="4195301"/>
            <a:ext cx="125100" cy="28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5" name="Google Shape;365;p32"/>
          <p:cNvSpPr/>
          <p:nvPr/>
        </p:nvSpPr>
        <p:spPr>
          <a:xfrm>
            <a:off x="3507700" y="4233900"/>
            <a:ext cx="125100" cy="246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6" name="Google Shape;366;p32"/>
          <p:cNvSpPr/>
          <p:nvPr/>
        </p:nvSpPr>
        <p:spPr>
          <a:xfrm>
            <a:off x="4163176" y="3826125"/>
            <a:ext cx="319200" cy="320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7" name="Google Shape;367;p32"/>
          <p:cNvSpPr/>
          <p:nvPr/>
        </p:nvSpPr>
        <p:spPr>
          <a:xfrm>
            <a:off x="4495777" y="3926526"/>
            <a:ext cx="222900" cy="192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8" name="Google Shape;368;p32"/>
          <p:cNvSpPr txBox="1"/>
          <p:nvPr/>
        </p:nvSpPr>
        <p:spPr>
          <a:xfrm>
            <a:off x="7458828" y="1610817"/>
            <a:ext cx="119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PIC32MX340F512H</a:t>
            </a:r>
            <a:endParaRPr sz="800">
              <a:latin typeface="Lato"/>
              <a:ea typeface="Lato"/>
              <a:cs typeface="Lato"/>
              <a:sym typeface="Lato"/>
            </a:endParaRPr>
          </a:p>
          <a:p>
            <a:pPr indent="0" lvl="0" marL="0" rtl="0" algn="l">
              <a:spcBef>
                <a:spcPts val="0"/>
              </a:spcBef>
              <a:spcAft>
                <a:spcPts val="0"/>
              </a:spcAft>
              <a:buNone/>
            </a:pPr>
            <a:r>
              <a:rPr lang="en-GB" sz="800">
                <a:latin typeface="Lato"/>
                <a:ea typeface="Lato"/>
                <a:cs typeface="Lato"/>
                <a:sym typeface="Lato"/>
              </a:rPr>
              <a:t>(microcontroller)</a:t>
            </a:r>
            <a:endParaRPr sz="800">
              <a:latin typeface="Lato"/>
              <a:ea typeface="Lato"/>
              <a:cs typeface="Lato"/>
              <a:sym typeface="Lato"/>
            </a:endParaRPr>
          </a:p>
        </p:txBody>
      </p:sp>
      <p:sp>
        <p:nvSpPr>
          <p:cNvPr id="369" name="Google Shape;369;p32"/>
          <p:cNvSpPr txBox="1"/>
          <p:nvPr/>
        </p:nvSpPr>
        <p:spPr>
          <a:xfrm>
            <a:off x="7107429" y="3033399"/>
            <a:ext cx="9105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Change Notification Pin 1</a:t>
            </a:r>
            <a:endParaRPr sz="500">
              <a:latin typeface="Lato"/>
              <a:ea typeface="Lato"/>
              <a:cs typeface="Lato"/>
              <a:sym typeface="Lato"/>
            </a:endParaRPr>
          </a:p>
        </p:txBody>
      </p:sp>
      <p:sp>
        <p:nvSpPr>
          <p:cNvPr id="370" name="Google Shape;370;p32"/>
          <p:cNvSpPr txBox="1"/>
          <p:nvPr/>
        </p:nvSpPr>
        <p:spPr>
          <a:xfrm>
            <a:off x="7238089" y="2314642"/>
            <a:ext cx="1523400" cy="7233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Change notification pins trigger interrupts when new </a:t>
            </a:r>
            <a:r>
              <a:rPr lang="en-GB" sz="700">
                <a:latin typeface="Lato"/>
                <a:ea typeface="Lato"/>
                <a:cs typeface="Lato"/>
                <a:sym typeface="Lato"/>
              </a:rPr>
              <a:t>accelerometer/magnetometer/gyroscope </a:t>
            </a:r>
            <a:r>
              <a:rPr lang="en-GB" sz="700">
                <a:latin typeface="Lato"/>
                <a:ea typeface="Lato"/>
                <a:cs typeface="Lato"/>
                <a:sym typeface="Lato"/>
              </a:rPr>
              <a:t>data is available from IMU sensor</a:t>
            </a:r>
            <a:endParaRPr sz="700">
              <a:latin typeface="Lato"/>
              <a:ea typeface="Lato"/>
              <a:cs typeface="Lato"/>
              <a:sym typeface="Lato"/>
            </a:endParaRPr>
          </a:p>
        </p:txBody>
      </p:sp>
      <p:cxnSp>
        <p:nvCxnSpPr>
          <p:cNvPr id="371" name="Google Shape;371;p32"/>
          <p:cNvCxnSpPr>
            <a:stCxn id="370" idx="2"/>
          </p:cNvCxnSpPr>
          <p:nvPr/>
        </p:nvCxnSpPr>
        <p:spPr>
          <a:xfrm flipH="1">
            <a:off x="7916089" y="3037942"/>
            <a:ext cx="83700" cy="96600"/>
          </a:xfrm>
          <a:prstGeom prst="straightConnector1">
            <a:avLst/>
          </a:prstGeom>
          <a:noFill/>
          <a:ln cap="flat" cmpd="sng" w="9525">
            <a:solidFill>
              <a:srgbClr val="000000"/>
            </a:solidFill>
            <a:prstDash val="solid"/>
            <a:round/>
            <a:headEnd len="med" w="med" type="none"/>
            <a:tailEnd len="med" w="med" type="triangle"/>
          </a:ln>
        </p:spPr>
      </p:cxnSp>
      <p:sp>
        <p:nvSpPr>
          <p:cNvPr id="372" name="Google Shape;372;p32"/>
          <p:cNvSpPr txBox="1"/>
          <p:nvPr/>
        </p:nvSpPr>
        <p:spPr>
          <a:xfrm>
            <a:off x="7318414" y="3863717"/>
            <a:ext cx="15234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I2C bus receives</a:t>
            </a:r>
            <a:r>
              <a:rPr lang="en-GB" sz="700">
                <a:latin typeface="Lato"/>
                <a:ea typeface="Lato"/>
                <a:cs typeface="Lato"/>
                <a:sym typeface="Lato"/>
              </a:rPr>
              <a:t> accelerometer/magnetometer/gyroscope data depending on register address requested.</a:t>
            </a:r>
            <a:endParaRPr sz="700">
              <a:latin typeface="Lato"/>
              <a:ea typeface="Lato"/>
              <a:cs typeface="Lato"/>
              <a:sym typeface="Lato"/>
            </a:endParaRPr>
          </a:p>
        </p:txBody>
      </p:sp>
      <p:cxnSp>
        <p:nvCxnSpPr>
          <p:cNvPr id="373" name="Google Shape;373;p32"/>
          <p:cNvCxnSpPr>
            <a:stCxn id="372" idx="0"/>
          </p:cNvCxnSpPr>
          <p:nvPr/>
        </p:nvCxnSpPr>
        <p:spPr>
          <a:xfrm rot="10800000">
            <a:off x="7365214" y="3652217"/>
            <a:ext cx="714900" cy="211500"/>
          </a:xfrm>
          <a:prstGeom prst="straightConnector1">
            <a:avLst/>
          </a:prstGeom>
          <a:noFill/>
          <a:ln cap="flat" cmpd="sng" w="9525">
            <a:solidFill>
              <a:srgbClr val="000000"/>
            </a:solidFill>
            <a:prstDash val="solid"/>
            <a:round/>
            <a:headEnd len="med" w="med" type="none"/>
            <a:tailEnd len="med" w="med" type="triangle"/>
          </a:ln>
        </p:spPr>
      </p:cxnSp>
      <p:sp>
        <p:nvSpPr>
          <p:cNvPr id="374" name="Google Shape;374;p32"/>
          <p:cNvSpPr txBox="1"/>
          <p:nvPr/>
        </p:nvSpPr>
        <p:spPr>
          <a:xfrm>
            <a:off x="7101028" y="3510168"/>
            <a:ext cx="347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SDA1</a:t>
            </a:r>
            <a:endParaRPr sz="500">
              <a:latin typeface="Lato"/>
              <a:ea typeface="Lato"/>
              <a:cs typeface="Lato"/>
              <a:sym typeface="Lato"/>
            </a:endParaRPr>
          </a:p>
        </p:txBody>
      </p:sp>
      <p:sp>
        <p:nvSpPr>
          <p:cNvPr id="375" name="Google Shape;375;p32"/>
          <p:cNvSpPr/>
          <p:nvPr/>
        </p:nvSpPr>
        <p:spPr>
          <a:xfrm>
            <a:off x="7041897" y="3651600"/>
            <a:ext cx="125100" cy="6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6" name="Google Shape;376;p32"/>
          <p:cNvSpPr txBox="1"/>
          <p:nvPr/>
        </p:nvSpPr>
        <p:spPr>
          <a:xfrm>
            <a:off x="7111325" y="3638728"/>
            <a:ext cx="3474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SCL1</a:t>
            </a:r>
            <a:endParaRPr sz="500">
              <a:latin typeface="Lato"/>
              <a:ea typeface="Lato"/>
              <a:cs typeface="Lato"/>
              <a:sym typeface="Lato"/>
            </a:endParaRPr>
          </a:p>
        </p:txBody>
      </p:sp>
      <p:sp>
        <p:nvSpPr>
          <p:cNvPr id="377" name="Google Shape;377;p32"/>
          <p:cNvSpPr txBox="1"/>
          <p:nvPr/>
        </p:nvSpPr>
        <p:spPr>
          <a:xfrm>
            <a:off x="3588725" y="2491038"/>
            <a:ext cx="1666200" cy="6156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BSS138 logic level FET converts 3.3V to 1.8V for IMU I2C input, and converts 1.8V I2C bus from IMU to 3.3V to </a:t>
            </a:r>
            <a:r>
              <a:rPr lang="en-GB" sz="700">
                <a:latin typeface="Lato"/>
                <a:ea typeface="Lato"/>
                <a:cs typeface="Lato"/>
                <a:sym typeface="Lato"/>
              </a:rPr>
              <a:t>microcontroller</a:t>
            </a:r>
            <a:r>
              <a:rPr lang="en-GB" sz="700">
                <a:latin typeface="Lato"/>
                <a:ea typeface="Lato"/>
                <a:cs typeface="Lato"/>
                <a:sym typeface="Lato"/>
              </a:rPr>
              <a:t> I2C bus</a:t>
            </a:r>
            <a:endParaRPr sz="700">
              <a:latin typeface="Lato"/>
              <a:ea typeface="Lato"/>
              <a:cs typeface="Lato"/>
              <a:sym typeface="Lato"/>
            </a:endParaRPr>
          </a:p>
        </p:txBody>
      </p:sp>
      <p:cxnSp>
        <p:nvCxnSpPr>
          <p:cNvPr id="378" name="Google Shape;378;p32"/>
          <p:cNvCxnSpPr>
            <a:stCxn id="377" idx="2"/>
          </p:cNvCxnSpPr>
          <p:nvPr/>
        </p:nvCxnSpPr>
        <p:spPr>
          <a:xfrm>
            <a:off x="4421825" y="3106638"/>
            <a:ext cx="344100" cy="507600"/>
          </a:xfrm>
          <a:prstGeom prst="straightConnector1">
            <a:avLst/>
          </a:prstGeom>
          <a:noFill/>
          <a:ln cap="flat" cmpd="sng" w="9525">
            <a:solidFill>
              <a:srgbClr val="000000"/>
            </a:solidFill>
            <a:prstDash val="solid"/>
            <a:round/>
            <a:headEnd len="med" w="med" type="none"/>
            <a:tailEnd len="med" w="med" type="triangle"/>
          </a:ln>
        </p:spPr>
      </p:cxnSp>
      <p:sp>
        <p:nvSpPr>
          <p:cNvPr id="379" name="Google Shape;379;p32"/>
          <p:cNvSpPr txBox="1"/>
          <p:nvPr/>
        </p:nvSpPr>
        <p:spPr>
          <a:xfrm>
            <a:off x="103025" y="178300"/>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4.3.1</a:t>
            </a:r>
            <a:endParaRPr>
              <a:solidFill>
                <a:srgbClr val="FFFFFF"/>
              </a:solidFill>
              <a:latin typeface="Lato"/>
              <a:ea typeface="Lato"/>
              <a:cs typeface="Lato"/>
              <a:sym typeface="Lato"/>
            </a:endParaRPr>
          </a:p>
        </p:txBody>
      </p:sp>
      <p:sp>
        <p:nvSpPr>
          <p:cNvPr id="380" name="Google Shape;380;p32"/>
          <p:cNvSpPr txBox="1"/>
          <p:nvPr/>
        </p:nvSpPr>
        <p:spPr>
          <a:xfrm>
            <a:off x="5209350" y="4307000"/>
            <a:ext cx="989700" cy="5079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Unused SPI bus CS pin is connected to 1.8V</a:t>
            </a:r>
            <a:endParaRPr sz="700">
              <a:latin typeface="Lato"/>
              <a:ea typeface="Lato"/>
              <a:cs typeface="Lato"/>
              <a:sym typeface="Lato"/>
            </a:endParaRPr>
          </a:p>
        </p:txBody>
      </p:sp>
      <p:cxnSp>
        <p:nvCxnSpPr>
          <p:cNvPr id="381" name="Google Shape;381;p32"/>
          <p:cNvCxnSpPr>
            <a:stCxn id="380" idx="1"/>
          </p:cNvCxnSpPr>
          <p:nvPr/>
        </p:nvCxnSpPr>
        <p:spPr>
          <a:xfrm rot="10800000">
            <a:off x="4628550" y="4312850"/>
            <a:ext cx="580800" cy="248100"/>
          </a:xfrm>
          <a:prstGeom prst="straightConnector1">
            <a:avLst/>
          </a:prstGeom>
          <a:noFill/>
          <a:ln cap="flat" cmpd="sng" w="9525">
            <a:solidFill>
              <a:srgbClr val="000000"/>
            </a:solidFill>
            <a:prstDash val="solid"/>
            <a:round/>
            <a:headEnd len="med" w="med" type="none"/>
            <a:tailEnd len="med" w="med" type="triangle"/>
          </a:ln>
        </p:spPr>
      </p:cxnSp>
      <p:sp>
        <p:nvSpPr>
          <p:cNvPr id="382" name="Google Shape;382;p32"/>
          <p:cNvSpPr txBox="1"/>
          <p:nvPr/>
        </p:nvSpPr>
        <p:spPr>
          <a:xfrm>
            <a:off x="3238499" y="4724612"/>
            <a:ext cx="5764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Pinout configuration of ICM-20948 IMU sensor to microcontroller</a:t>
            </a:r>
            <a:endParaRPr>
              <a:solidFill>
                <a:srgbClr val="FFFFFF"/>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Major Milestones of the Quarter</a:t>
            </a:r>
            <a:endParaRPr/>
          </a:p>
        </p:txBody>
      </p:sp>
      <p:sp>
        <p:nvSpPr>
          <p:cNvPr id="153" name="Google Shape;153;p15"/>
          <p:cNvSpPr txBox="1"/>
          <p:nvPr>
            <p:ph idx="1" type="body"/>
          </p:nvPr>
        </p:nvSpPr>
        <p:spPr>
          <a:xfrm>
            <a:off x="534150" y="1350450"/>
            <a:ext cx="8565600" cy="3738300"/>
          </a:xfrm>
          <a:prstGeom prst="rect">
            <a:avLst/>
          </a:prstGeom>
          <a:ln>
            <a:noFill/>
          </a:ln>
        </p:spPr>
        <p:txBody>
          <a:bodyPr anchorCtr="0" anchor="t" bIns="91425" lIns="91425" spcFirstLastPara="1" rIns="91425" wrap="square" tIns="91425">
            <a:normAutofit/>
          </a:bodyPr>
          <a:lstStyle/>
          <a:p>
            <a:pPr indent="-311150" lvl="0" marL="457200" rtl="0" algn="l">
              <a:spcBef>
                <a:spcPts val="0"/>
              </a:spcBef>
              <a:spcAft>
                <a:spcPts val="0"/>
              </a:spcAft>
              <a:buClr>
                <a:srgbClr val="FFFFFF"/>
              </a:buClr>
              <a:buSzPts val="1300"/>
              <a:buChar char="●"/>
            </a:pPr>
            <a:r>
              <a:rPr lang="en-GB">
                <a:solidFill>
                  <a:srgbClr val="FFFFFF"/>
                </a:solidFill>
              </a:rPr>
              <a:t>Create Functional Design Due 1/22/21: </a:t>
            </a:r>
            <a:r>
              <a:rPr lang="en-GB">
                <a:solidFill>
                  <a:srgbClr val="00FF00"/>
                </a:solidFill>
              </a:rPr>
              <a:t>Complete</a:t>
            </a:r>
            <a:endParaRPr>
              <a:solidFill>
                <a:srgbClr val="00FF00"/>
              </a:solidFill>
            </a:endParaRPr>
          </a:p>
          <a:p>
            <a:pPr indent="-311150" lvl="0" marL="457200" rtl="0" algn="l">
              <a:spcBef>
                <a:spcPts val="0"/>
              </a:spcBef>
              <a:spcAft>
                <a:spcPts val="0"/>
              </a:spcAft>
              <a:buClr>
                <a:srgbClr val="FFFFFF"/>
              </a:buClr>
              <a:buSzPts val="1300"/>
              <a:buChar char="●"/>
            </a:pPr>
            <a:r>
              <a:rPr lang="en-GB">
                <a:solidFill>
                  <a:srgbClr val="FFFFFF"/>
                </a:solidFill>
              </a:rPr>
              <a:t>CAD with Major Design Features 1/29/21: </a:t>
            </a:r>
            <a:r>
              <a:rPr lang="en-GB">
                <a:solidFill>
                  <a:srgbClr val="00FF00"/>
                </a:solidFill>
              </a:rPr>
              <a:t>Complete</a:t>
            </a:r>
            <a:r>
              <a:rPr lang="en-GB">
                <a:solidFill>
                  <a:srgbClr val="FFFFFF"/>
                </a:solidFill>
              </a:rPr>
              <a:t> </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Detailed CAD design 2/20/21: </a:t>
            </a:r>
            <a:r>
              <a:rPr lang="en-GB">
                <a:solidFill>
                  <a:srgbClr val="00FF00"/>
                </a:solidFill>
              </a:rPr>
              <a:t>Complete</a:t>
            </a:r>
            <a:endParaRPr>
              <a:solidFill>
                <a:srgbClr val="00FF00"/>
              </a:solidFill>
            </a:endParaRPr>
          </a:p>
          <a:p>
            <a:pPr indent="-311150" lvl="0" marL="457200" rtl="0" algn="l">
              <a:spcBef>
                <a:spcPts val="0"/>
              </a:spcBef>
              <a:spcAft>
                <a:spcPts val="0"/>
              </a:spcAft>
              <a:buClr>
                <a:srgbClr val="FFFFFF"/>
              </a:buClr>
              <a:buSzPts val="1300"/>
              <a:buChar char="●"/>
            </a:pPr>
            <a:r>
              <a:rPr lang="en-GB">
                <a:solidFill>
                  <a:srgbClr val="FFFFFF"/>
                </a:solidFill>
              </a:rPr>
              <a:t>Fabricatable CAD Design Due 3/12/21: </a:t>
            </a:r>
            <a:r>
              <a:rPr lang="en-GB">
                <a:solidFill>
                  <a:srgbClr val="FFFF00"/>
                </a:solidFill>
              </a:rPr>
              <a:t>Delayed</a:t>
            </a:r>
            <a:endParaRPr>
              <a:solidFill>
                <a:srgbClr val="FFFF00"/>
              </a:solidFill>
            </a:endParaRPr>
          </a:p>
          <a:p>
            <a:pPr indent="-298450" lvl="1" marL="914400" rtl="0" algn="l">
              <a:spcBef>
                <a:spcPts val="0"/>
              </a:spcBef>
              <a:spcAft>
                <a:spcPts val="0"/>
              </a:spcAft>
              <a:buClr>
                <a:srgbClr val="FFFFFF"/>
              </a:buClr>
              <a:buSzPts val="1100"/>
              <a:buChar char="○"/>
            </a:pPr>
            <a:r>
              <a:rPr lang="en-GB">
                <a:solidFill>
                  <a:srgbClr val="FFFFFF"/>
                </a:solidFill>
              </a:rPr>
              <a:t>RC controller </a:t>
            </a:r>
            <a:r>
              <a:rPr lang="en-GB">
                <a:solidFill>
                  <a:srgbClr val="FFFFFF"/>
                </a:solidFill>
              </a:rPr>
              <a:t>receiver</a:t>
            </a:r>
            <a:r>
              <a:rPr lang="en-GB">
                <a:solidFill>
                  <a:srgbClr val="FFFFFF"/>
                </a:solidFill>
              </a:rPr>
              <a:t> not finalized and cannot be </a:t>
            </a:r>
            <a:r>
              <a:rPr lang="en-GB">
                <a:solidFill>
                  <a:srgbClr val="FFFFFF"/>
                </a:solidFill>
              </a:rPr>
              <a:t>implemented</a:t>
            </a:r>
            <a:r>
              <a:rPr lang="en-GB">
                <a:solidFill>
                  <a:srgbClr val="FFFFFF"/>
                </a:solidFill>
              </a:rPr>
              <a:t>: </a:t>
            </a:r>
            <a:r>
              <a:rPr lang="en-GB">
                <a:solidFill>
                  <a:srgbClr val="FFFF00"/>
                </a:solidFill>
              </a:rPr>
              <a:t>Expected 3/21/21</a:t>
            </a:r>
            <a:endParaRPr>
              <a:solidFill>
                <a:srgbClr val="FFFF00"/>
              </a:solidFill>
            </a:endParaRPr>
          </a:p>
          <a:p>
            <a:pPr indent="-311150" lvl="0" marL="457200" rtl="0" algn="l">
              <a:spcBef>
                <a:spcPts val="0"/>
              </a:spcBef>
              <a:spcAft>
                <a:spcPts val="0"/>
              </a:spcAft>
              <a:buClr>
                <a:srgbClr val="FFFFFF"/>
              </a:buClr>
              <a:buSzPts val="1300"/>
              <a:buChar char="●"/>
            </a:pPr>
            <a:r>
              <a:rPr lang="en-GB">
                <a:solidFill>
                  <a:srgbClr val="FFFFFF"/>
                </a:solidFill>
              </a:rPr>
              <a:t>Finalize all parts and retailers (CAD and electronics) Due 3/14/21: </a:t>
            </a:r>
            <a:r>
              <a:rPr lang="en-GB">
                <a:solidFill>
                  <a:srgbClr val="FF0000"/>
                </a:solidFill>
              </a:rPr>
              <a:t>Late</a:t>
            </a:r>
            <a:endParaRPr>
              <a:solidFill>
                <a:srgbClr val="FF0000"/>
              </a:solidFill>
            </a:endParaRPr>
          </a:p>
          <a:p>
            <a:pPr indent="-298450" lvl="1" marL="914400" rtl="0" algn="l">
              <a:spcBef>
                <a:spcPts val="0"/>
              </a:spcBef>
              <a:spcAft>
                <a:spcPts val="0"/>
              </a:spcAft>
              <a:buClr>
                <a:srgbClr val="FFFFFF"/>
              </a:buClr>
              <a:buSzPts val="1100"/>
              <a:buChar char="○"/>
            </a:pPr>
            <a:r>
              <a:rPr lang="en-GB">
                <a:solidFill>
                  <a:srgbClr val="FFFFFF"/>
                </a:solidFill>
              </a:rPr>
              <a:t>Helium vendors have been looked at, but still in talks with school to see if a cheaper source can be found: </a:t>
            </a:r>
            <a:r>
              <a:rPr lang="en-GB">
                <a:solidFill>
                  <a:srgbClr val="FF0000"/>
                </a:solidFill>
              </a:rPr>
              <a:t>Expected 3/25/21</a:t>
            </a:r>
            <a:endParaRPr>
              <a:solidFill>
                <a:srgbClr val="FF0000"/>
              </a:solidFill>
            </a:endParaRPr>
          </a:p>
          <a:p>
            <a:pPr indent="-311150" lvl="0" marL="457200" rtl="0" algn="l">
              <a:spcBef>
                <a:spcPts val="0"/>
              </a:spcBef>
              <a:spcAft>
                <a:spcPts val="0"/>
              </a:spcAft>
              <a:buClr>
                <a:srgbClr val="FFFFFF"/>
              </a:buClr>
              <a:buSzPts val="1300"/>
              <a:buChar char="●"/>
            </a:pPr>
            <a:r>
              <a:rPr lang="en-GB">
                <a:solidFill>
                  <a:srgbClr val="FFFFFF"/>
                </a:solidFill>
              </a:rPr>
              <a:t>Create Simulation Environment </a:t>
            </a:r>
            <a:r>
              <a:rPr lang="en-GB"/>
              <a:t>Due </a:t>
            </a:r>
            <a:r>
              <a:rPr lang="en-GB">
                <a:solidFill>
                  <a:srgbClr val="FFFFFF"/>
                </a:solidFill>
              </a:rPr>
              <a:t>2/5/21: </a:t>
            </a:r>
            <a:r>
              <a:rPr lang="en-GB">
                <a:solidFill>
                  <a:srgbClr val="00FF00"/>
                </a:solidFill>
              </a:rPr>
              <a:t>Complete</a:t>
            </a:r>
            <a:endParaRPr>
              <a:solidFill>
                <a:srgbClr val="00FF00"/>
              </a:solidFill>
            </a:endParaRPr>
          </a:p>
          <a:p>
            <a:pPr indent="-311150" lvl="0" marL="457200" rtl="0" algn="l">
              <a:spcBef>
                <a:spcPts val="0"/>
              </a:spcBef>
              <a:spcAft>
                <a:spcPts val="0"/>
              </a:spcAft>
              <a:buClr>
                <a:srgbClr val="FFFFFF"/>
              </a:buClr>
              <a:buSzPts val="1300"/>
              <a:buChar char="●"/>
            </a:pPr>
            <a:r>
              <a:rPr lang="en-GB">
                <a:solidFill>
                  <a:srgbClr val="FFFFFF"/>
                </a:solidFill>
              </a:rPr>
              <a:t>Implement all major forces into simulation Due 3/7/21: </a:t>
            </a:r>
            <a:r>
              <a:rPr lang="en-GB">
                <a:solidFill>
                  <a:srgbClr val="FF0000"/>
                </a:solidFill>
              </a:rPr>
              <a:t>Late</a:t>
            </a:r>
            <a:endParaRPr>
              <a:solidFill>
                <a:srgbClr val="FF0000"/>
              </a:solidFill>
            </a:endParaRPr>
          </a:p>
          <a:p>
            <a:pPr indent="-298450" lvl="1" marL="914400" rtl="0" algn="l">
              <a:spcBef>
                <a:spcPts val="0"/>
              </a:spcBef>
              <a:spcAft>
                <a:spcPts val="0"/>
              </a:spcAft>
              <a:buClr>
                <a:srgbClr val="FFFFFF"/>
              </a:buClr>
              <a:buSzPts val="1100"/>
              <a:buChar char="○"/>
            </a:pPr>
            <a:r>
              <a:rPr lang="en-GB">
                <a:solidFill>
                  <a:srgbClr val="FFFFFF"/>
                </a:solidFill>
              </a:rPr>
              <a:t>Drag Pushed back until after Remote control implementation: </a:t>
            </a:r>
            <a:r>
              <a:rPr lang="en-GB">
                <a:solidFill>
                  <a:srgbClr val="FF0000"/>
                </a:solidFill>
              </a:rPr>
              <a:t>Expected 3/23/21</a:t>
            </a:r>
            <a:endParaRPr>
              <a:solidFill>
                <a:srgbClr val="FF0000"/>
              </a:solidFill>
            </a:endParaRPr>
          </a:p>
          <a:p>
            <a:pPr indent="-311150" lvl="0" marL="457200" rtl="0" algn="l">
              <a:spcBef>
                <a:spcPts val="0"/>
              </a:spcBef>
              <a:spcAft>
                <a:spcPts val="0"/>
              </a:spcAft>
              <a:buClr>
                <a:srgbClr val="FFFFFF"/>
              </a:buClr>
              <a:buSzPts val="1300"/>
              <a:buChar char="●"/>
            </a:pPr>
            <a:r>
              <a:rPr lang="en-GB">
                <a:solidFill>
                  <a:srgbClr val="FFFFFF"/>
                </a:solidFill>
              </a:rPr>
              <a:t>Implement open loop remote control simulation </a:t>
            </a:r>
            <a:r>
              <a:rPr lang="en-GB"/>
              <a:t>Due </a:t>
            </a:r>
            <a:r>
              <a:rPr lang="en-GB">
                <a:solidFill>
                  <a:srgbClr val="FFFFFF"/>
                </a:solidFill>
              </a:rPr>
              <a:t>1/29/21: </a:t>
            </a:r>
            <a:r>
              <a:rPr lang="en-GB">
                <a:solidFill>
                  <a:srgbClr val="00FF00"/>
                </a:solidFill>
              </a:rPr>
              <a:t>Complete</a:t>
            </a:r>
            <a:endParaRPr>
              <a:solidFill>
                <a:srgbClr val="00FF00"/>
              </a:solidFill>
            </a:endParaRPr>
          </a:p>
          <a:p>
            <a:pPr indent="-311150" lvl="0" marL="457200" rtl="0" algn="l">
              <a:spcBef>
                <a:spcPts val="0"/>
              </a:spcBef>
              <a:spcAft>
                <a:spcPts val="0"/>
              </a:spcAft>
              <a:buClr>
                <a:srgbClr val="FFFFFF"/>
              </a:buClr>
              <a:buSzPts val="1300"/>
              <a:buChar char="●"/>
            </a:pPr>
            <a:r>
              <a:rPr lang="en-GB">
                <a:solidFill>
                  <a:srgbClr val="FFFFFF"/>
                </a:solidFill>
              </a:rPr>
              <a:t>System Definition in state space </a:t>
            </a:r>
            <a:r>
              <a:rPr lang="en-GB"/>
              <a:t>Due </a:t>
            </a:r>
            <a:r>
              <a:rPr lang="en-GB">
                <a:solidFill>
                  <a:srgbClr val="FFFFFF"/>
                </a:solidFill>
              </a:rPr>
              <a:t> 3/7/21: </a:t>
            </a:r>
            <a:r>
              <a:rPr lang="en-GB">
                <a:solidFill>
                  <a:srgbClr val="00FF00"/>
                </a:solidFill>
              </a:rPr>
              <a:t>Complete</a:t>
            </a:r>
            <a:endParaRPr>
              <a:solidFill>
                <a:srgbClr val="00FF00"/>
              </a:solidFill>
            </a:endParaRPr>
          </a:p>
          <a:p>
            <a:pPr indent="-311150" lvl="0" marL="457200" rtl="0" algn="l">
              <a:spcBef>
                <a:spcPts val="0"/>
              </a:spcBef>
              <a:spcAft>
                <a:spcPts val="0"/>
              </a:spcAft>
              <a:buClr>
                <a:srgbClr val="FFFFFF"/>
              </a:buClr>
              <a:buSzPts val="1300"/>
              <a:buChar char="●"/>
            </a:pPr>
            <a:r>
              <a:rPr lang="en-GB">
                <a:solidFill>
                  <a:srgbClr val="FFFFFF"/>
                </a:solidFill>
              </a:rPr>
              <a:t>Path Following and Terrain Tracking. Ideal Sensor Model </a:t>
            </a:r>
            <a:r>
              <a:rPr lang="en-GB">
                <a:solidFill>
                  <a:srgbClr val="FF0000"/>
                </a:solidFill>
              </a:rPr>
              <a:t>Due 3/19/21: Late</a:t>
            </a:r>
            <a:r>
              <a:rPr lang="en-GB">
                <a:solidFill>
                  <a:srgbClr val="FF0000"/>
                </a:solidFill>
              </a:rPr>
              <a:t>. Expected 3/21/21</a:t>
            </a:r>
            <a:endParaRPr>
              <a:solidFill>
                <a:srgbClr val="FF0000"/>
              </a:solidFill>
            </a:endParaRPr>
          </a:p>
          <a:p>
            <a:pPr indent="-298450" lvl="1" marL="914400" rtl="0" algn="l">
              <a:spcBef>
                <a:spcPts val="0"/>
              </a:spcBef>
              <a:spcAft>
                <a:spcPts val="0"/>
              </a:spcAft>
              <a:buClr>
                <a:srgbClr val="FFFFFF"/>
              </a:buClr>
              <a:buSzPts val="1100"/>
              <a:buChar char="○"/>
            </a:pPr>
            <a:r>
              <a:rPr lang="en-GB">
                <a:solidFill>
                  <a:srgbClr val="FFFFFF"/>
                </a:solidFill>
              </a:rPr>
              <a:t>Symbolic Plant Definition and PD full state feedback, but needs specific poles and integral control implemented</a:t>
            </a:r>
            <a:endParaRPr>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MORE ON NEXT SLIDE</a:t>
            </a:r>
            <a:endParaRPr>
              <a:solidFill>
                <a:srgbClr val="FFFFFF"/>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3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Hardware Implementation for Popped Balloon Error Handling</a:t>
            </a:r>
            <a:endParaRPr/>
          </a:p>
        </p:txBody>
      </p:sp>
      <p:sp>
        <p:nvSpPr>
          <p:cNvPr id="388" name="Google Shape;388;p33"/>
          <p:cNvSpPr txBox="1"/>
          <p:nvPr>
            <p:ph idx="1" type="body"/>
          </p:nvPr>
        </p:nvSpPr>
        <p:spPr>
          <a:xfrm>
            <a:off x="360450" y="1588275"/>
            <a:ext cx="3590700" cy="2911200"/>
          </a:xfrm>
          <a:prstGeom prst="rect">
            <a:avLst/>
          </a:prstGeom>
        </p:spPr>
        <p:txBody>
          <a:bodyPr anchorCtr="0" anchor="t" bIns="91425" lIns="91425" spcFirstLastPara="1" rIns="91425" wrap="square" tIns="91425">
            <a:normAutofit fontScale="70000"/>
          </a:bodyPr>
          <a:lstStyle/>
          <a:p>
            <a:pPr indent="0" lvl="0" marL="0" rtl="0" algn="l">
              <a:spcBef>
                <a:spcPts val="0"/>
              </a:spcBef>
              <a:spcAft>
                <a:spcPts val="0"/>
              </a:spcAft>
              <a:buNone/>
            </a:pPr>
            <a:r>
              <a:rPr b="1" lang="en-GB"/>
              <a:t>Goal:</a:t>
            </a:r>
            <a:r>
              <a:rPr lang="en-GB"/>
              <a:t> Show how the balloon pressure sensor sends pressure data via I2C to microcontroller</a:t>
            </a:r>
            <a:endParaRPr/>
          </a:p>
          <a:p>
            <a:pPr indent="0" lvl="0" marL="0" rtl="0" algn="l">
              <a:spcBef>
                <a:spcPts val="1200"/>
              </a:spcBef>
              <a:spcAft>
                <a:spcPts val="0"/>
              </a:spcAft>
              <a:buNone/>
            </a:pPr>
            <a:r>
              <a:rPr b="1" lang="en-GB"/>
              <a:t>Requirements: </a:t>
            </a:r>
            <a:r>
              <a:rPr lang="en-GB"/>
              <a:t>The drone should be able to detect a popped balloon with a pressure sensor and by calculating the force needed to stay afloat. Will make emergency landing if popped.</a:t>
            </a:r>
            <a:endParaRPr/>
          </a:p>
          <a:p>
            <a:pPr indent="-286385" lvl="0" marL="457200" rtl="0" algn="l">
              <a:spcBef>
                <a:spcPts val="1200"/>
              </a:spcBef>
              <a:spcAft>
                <a:spcPts val="0"/>
              </a:spcAft>
              <a:buSzPct val="100000"/>
              <a:buChar char="●"/>
            </a:pPr>
            <a:r>
              <a:rPr lang="en-GB"/>
              <a:t>Pressure sensor senses pressure difference applied on the IC chip itself. A tube is connected from the pressure sensor to the opening of the balloon.</a:t>
            </a:r>
            <a:endParaRPr/>
          </a:p>
          <a:p>
            <a:pPr indent="-286385" lvl="0" marL="457200" rtl="0" algn="l">
              <a:spcBef>
                <a:spcPts val="0"/>
              </a:spcBef>
              <a:spcAft>
                <a:spcPts val="0"/>
              </a:spcAft>
              <a:buSzPct val="100000"/>
              <a:buChar char="●"/>
            </a:pPr>
            <a:r>
              <a:rPr lang="en-GB"/>
              <a:t>When pressure drops in the ballon, the data sent via I2C will decrease. Microcontroller will detect a pressure difference and return a pressure drop error.</a:t>
            </a:r>
            <a:endParaRPr/>
          </a:p>
          <a:p>
            <a:pPr indent="0" lvl="0" marL="0" rtl="0" algn="l">
              <a:spcBef>
                <a:spcPts val="1200"/>
              </a:spcBef>
              <a:spcAft>
                <a:spcPts val="1200"/>
              </a:spcAft>
              <a:buNone/>
            </a:pPr>
            <a:r>
              <a:rPr b="1" lang="en-GB"/>
              <a:t>Conclusion:</a:t>
            </a:r>
            <a:r>
              <a:rPr lang="en-GB"/>
              <a:t> MPR Pressure sensor sends pressure data periodically via I2C protocol to microcontroller. Microcontroller periodically checks for pressure difference  in main program.</a:t>
            </a:r>
            <a:endParaRPr/>
          </a:p>
        </p:txBody>
      </p:sp>
      <p:pic>
        <p:nvPicPr>
          <p:cNvPr id="389" name="Google Shape;389;p33"/>
          <p:cNvPicPr preferRelativeResize="0"/>
          <p:nvPr/>
        </p:nvPicPr>
        <p:blipFill rotWithShape="1">
          <a:blip r:embed="rId3">
            <a:alphaModFix/>
          </a:blip>
          <a:srcRect b="0" l="526" r="109" t="0"/>
          <a:stretch/>
        </p:blipFill>
        <p:spPr>
          <a:xfrm>
            <a:off x="4227050" y="1340275"/>
            <a:ext cx="4823326" cy="3535474"/>
          </a:xfrm>
          <a:prstGeom prst="rect">
            <a:avLst/>
          </a:prstGeom>
          <a:noFill/>
          <a:ln>
            <a:noFill/>
          </a:ln>
        </p:spPr>
      </p:pic>
      <p:sp>
        <p:nvSpPr>
          <p:cNvPr id="390" name="Google Shape;390;p33"/>
          <p:cNvSpPr txBox="1"/>
          <p:nvPr/>
        </p:nvSpPr>
        <p:spPr>
          <a:xfrm>
            <a:off x="103025" y="291575"/>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4.3.3</a:t>
            </a:r>
            <a:endParaRPr>
              <a:solidFill>
                <a:srgbClr val="FFFFFF"/>
              </a:solidFill>
              <a:latin typeface="Lato"/>
              <a:ea typeface="Lato"/>
              <a:cs typeface="Lato"/>
              <a:sym typeface="Lato"/>
            </a:endParaRPr>
          </a:p>
        </p:txBody>
      </p:sp>
      <p:sp>
        <p:nvSpPr>
          <p:cNvPr id="391" name="Google Shape;391;p33"/>
          <p:cNvSpPr txBox="1"/>
          <p:nvPr/>
        </p:nvSpPr>
        <p:spPr>
          <a:xfrm>
            <a:off x="8554497" y="230175"/>
            <a:ext cx="7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V1.9</a:t>
            </a:r>
            <a:endParaRPr>
              <a:solidFill>
                <a:srgbClr val="FFFFFF"/>
              </a:solidFill>
              <a:latin typeface="Lato"/>
              <a:ea typeface="Lato"/>
              <a:cs typeface="Lato"/>
              <a:sym typeface="Lato"/>
            </a:endParaRPr>
          </a:p>
        </p:txBody>
      </p:sp>
      <p:sp>
        <p:nvSpPr>
          <p:cNvPr id="392" name="Google Shape;392;p33"/>
          <p:cNvSpPr txBox="1"/>
          <p:nvPr/>
        </p:nvSpPr>
        <p:spPr>
          <a:xfrm>
            <a:off x="8225200" y="-100000"/>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393" name="Google Shape;393;p33"/>
          <p:cNvSpPr/>
          <p:nvPr/>
        </p:nvSpPr>
        <p:spPr>
          <a:xfrm>
            <a:off x="6955826" y="1376775"/>
            <a:ext cx="1935900" cy="333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4" name="Google Shape;394;p33"/>
          <p:cNvSpPr txBox="1"/>
          <p:nvPr/>
        </p:nvSpPr>
        <p:spPr>
          <a:xfrm>
            <a:off x="7331328" y="1431792"/>
            <a:ext cx="11952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PIC32MX340F512H</a:t>
            </a:r>
            <a:endParaRPr sz="800">
              <a:latin typeface="Lato"/>
              <a:ea typeface="Lato"/>
              <a:cs typeface="Lato"/>
              <a:sym typeface="Lato"/>
            </a:endParaRPr>
          </a:p>
          <a:p>
            <a:pPr indent="0" lvl="0" marL="0" rtl="0" algn="l">
              <a:spcBef>
                <a:spcPts val="0"/>
              </a:spcBef>
              <a:spcAft>
                <a:spcPts val="0"/>
              </a:spcAft>
              <a:buNone/>
            </a:pPr>
            <a:r>
              <a:rPr lang="en-GB" sz="800">
                <a:latin typeface="Lato"/>
                <a:ea typeface="Lato"/>
                <a:cs typeface="Lato"/>
                <a:sym typeface="Lato"/>
              </a:rPr>
              <a:t>(microcontroller)</a:t>
            </a:r>
            <a:endParaRPr sz="800">
              <a:latin typeface="Lato"/>
              <a:ea typeface="Lato"/>
              <a:cs typeface="Lato"/>
              <a:sym typeface="Lato"/>
            </a:endParaRPr>
          </a:p>
        </p:txBody>
      </p:sp>
      <p:sp>
        <p:nvSpPr>
          <p:cNvPr id="395" name="Google Shape;395;p33"/>
          <p:cNvSpPr txBox="1"/>
          <p:nvPr/>
        </p:nvSpPr>
        <p:spPr>
          <a:xfrm>
            <a:off x="6878595" y="3425530"/>
            <a:ext cx="406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SDA1</a:t>
            </a:r>
            <a:endParaRPr sz="500">
              <a:latin typeface="Lato"/>
              <a:ea typeface="Lato"/>
              <a:cs typeface="Lato"/>
              <a:sym typeface="Lato"/>
            </a:endParaRPr>
          </a:p>
        </p:txBody>
      </p:sp>
      <p:sp>
        <p:nvSpPr>
          <p:cNvPr id="396" name="Google Shape;396;p33"/>
          <p:cNvSpPr txBox="1"/>
          <p:nvPr/>
        </p:nvSpPr>
        <p:spPr>
          <a:xfrm>
            <a:off x="6955825" y="2603317"/>
            <a:ext cx="15234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Microcontroller checks balloon pressure periodically via I2C bus</a:t>
            </a:r>
            <a:endParaRPr sz="700">
              <a:latin typeface="Lato"/>
              <a:ea typeface="Lato"/>
              <a:cs typeface="Lato"/>
              <a:sym typeface="Lato"/>
            </a:endParaRPr>
          </a:p>
        </p:txBody>
      </p:sp>
      <p:cxnSp>
        <p:nvCxnSpPr>
          <p:cNvPr id="397" name="Google Shape;397;p33"/>
          <p:cNvCxnSpPr>
            <a:stCxn id="396" idx="2"/>
          </p:cNvCxnSpPr>
          <p:nvPr/>
        </p:nvCxnSpPr>
        <p:spPr>
          <a:xfrm flipH="1">
            <a:off x="7140925" y="3003517"/>
            <a:ext cx="576600" cy="532200"/>
          </a:xfrm>
          <a:prstGeom prst="straightConnector1">
            <a:avLst/>
          </a:prstGeom>
          <a:noFill/>
          <a:ln cap="flat" cmpd="sng" w="9525">
            <a:solidFill>
              <a:srgbClr val="000000"/>
            </a:solidFill>
            <a:prstDash val="solid"/>
            <a:round/>
            <a:headEnd len="med" w="med" type="none"/>
            <a:tailEnd len="med" w="med" type="triangle"/>
          </a:ln>
        </p:spPr>
      </p:cxnSp>
      <p:sp>
        <p:nvSpPr>
          <p:cNvPr id="398" name="Google Shape;398;p33"/>
          <p:cNvSpPr/>
          <p:nvPr/>
        </p:nvSpPr>
        <p:spPr>
          <a:xfrm>
            <a:off x="6816816" y="1462692"/>
            <a:ext cx="121500" cy="1717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99" name="Google Shape;399;p33"/>
          <p:cNvSpPr/>
          <p:nvPr/>
        </p:nvSpPr>
        <p:spPr>
          <a:xfrm>
            <a:off x="8919525" y="1431806"/>
            <a:ext cx="121500" cy="322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0" name="Google Shape;400;p33"/>
          <p:cNvSpPr/>
          <p:nvPr/>
        </p:nvSpPr>
        <p:spPr>
          <a:xfrm>
            <a:off x="6816825" y="3732777"/>
            <a:ext cx="121500" cy="818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1" name="Google Shape;401;p33"/>
          <p:cNvSpPr/>
          <p:nvPr/>
        </p:nvSpPr>
        <p:spPr>
          <a:xfrm>
            <a:off x="6816825" y="3560304"/>
            <a:ext cx="121500" cy="73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2" name="Google Shape;402;p33"/>
          <p:cNvSpPr txBox="1"/>
          <p:nvPr/>
        </p:nvSpPr>
        <p:spPr>
          <a:xfrm>
            <a:off x="6879624" y="3563514"/>
            <a:ext cx="406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SCL1</a:t>
            </a:r>
            <a:endParaRPr sz="500">
              <a:latin typeface="Lato"/>
              <a:ea typeface="Lato"/>
              <a:cs typeface="Lato"/>
              <a:sym typeface="Lato"/>
            </a:endParaRPr>
          </a:p>
        </p:txBody>
      </p:sp>
      <p:sp>
        <p:nvSpPr>
          <p:cNvPr id="403" name="Google Shape;403;p33"/>
          <p:cNvSpPr txBox="1"/>
          <p:nvPr/>
        </p:nvSpPr>
        <p:spPr>
          <a:xfrm>
            <a:off x="5395800" y="2603325"/>
            <a:ext cx="12645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Pull-up resistors needed for I2C bus  to idle high</a:t>
            </a:r>
            <a:endParaRPr sz="700">
              <a:latin typeface="Lato"/>
              <a:ea typeface="Lato"/>
              <a:cs typeface="Lato"/>
              <a:sym typeface="Lato"/>
            </a:endParaRPr>
          </a:p>
        </p:txBody>
      </p:sp>
      <p:cxnSp>
        <p:nvCxnSpPr>
          <p:cNvPr id="404" name="Google Shape;404;p33"/>
          <p:cNvCxnSpPr>
            <a:stCxn id="403" idx="2"/>
          </p:cNvCxnSpPr>
          <p:nvPr/>
        </p:nvCxnSpPr>
        <p:spPr>
          <a:xfrm>
            <a:off x="6028050" y="3003525"/>
            <a:ext cx="299700" cy="374100"/>
          </a:xfrm>
          <a:prstGeom prst="straightConnector1">
            <a:avLst/>
          </a:prstGeom>
          <a:noFill/>
          <a:ln cap="flat" cmpd="sng" w="9525">
            <a:solidFill>
              <a:srgbClr val="000000"/>
            </a:solidFill>
            <a:prstDash val="solid"/>
            <a:round/>
            <a:headEnd len="med" w="med" type="none"/>
            <a:tailEnd len="med" w="med" type="triangle"/>
          </a:ln>
        </p:spPr>
      </p:cxnSp>
      <p:sp>
        <p:nvSpPr>
          <p:cNvPr id="405" name="Google Shape;405;p33"/>
          <p:cNvSpPr/>
          <p:nvPr/>
        </p:nvSpPr>
        <p:spPr>
          <a:xfrm>
            <a:off x="4256250" y="3320200"/>
            <a:ext cx="406800" cy="626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6" name="Google Shape;406;p33"/>
          <p:cNvSpPr/>
          <p:nvPr/>
        </p:nvSpPr>
        <p:spPr>
          <a:xfrm>
            <a:off x="4290224" y="3489125"/>
            <a:ext cx="438900" cy="261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7" name="Google Shape;407;p33"/>
          <p:cNvSpPr/>
          <p:nvPr/>
        </p:nvSpPr>
        <p:spPr>
          <a:xfrm>
            <a:off x="4723975" y="3425525"/>
            <a:ext cx="162600" cy="9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8" name="Google Shape;408;p33"/>
          <p:cNvSpPr/>
          <p:nvPr/>
        </p:nvSpPr>
        <p:spPr>
          <a:xfrm>
            <a:off x="4915001" y="3410079"/>
            <a:ext cx="162600" cy="9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9" name="Google Shape;409;p33"/>
          <p:cNvSpPr/>
          <p:nvPr/>
        </p:nvSpPr>
        <p:spPr>
          <a:xfrm>
            <a:off x="4723975" y="3669571"/>
            <a:ext cx="162600" cy="9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0" name="Google Shape;410;p33"/>
          <p:cNvSpPr/>
          <p:nvPr/>
        </p:nvSpPr>
        <p:spPr>
          <a:xfrm>
            <a:off x="4915001" y="3654125"/>
            <a:ext cx="162600" cy="90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1" name="Google Shape;411;p33"/>
          <p:cNvSpPr txBox="1"/>
          <p:nvPr/>
        </p:nvSpPr>
        <p:spPr>
          <a:xfrm>
            <a:off x="3449570" y="4778942"/>
            <a:ext cx="5807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Pinout configuration of MPR balloon Pressure Sensor to microcontroller</a:t>
            </a:r>
            <a:endParaRPr>
              <a:solidFill>
                <a:srgbClr val="FFFFFF"/>
              </a:solidFill>
              <a:latin typeface="Lato"/>
              <a:ea typeface="Lato"/>
              <a:cs typeface="Lato"/>
              <a:sym typeface="Lato"/>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p3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Hardware Implementation of Autonomous GPS path following</a:t>
            </a:r>
            <a:endParaRPr/>
          </a:p>
          <a:p>
            <a:pPr indent="0" lvl="0" marL="0" rtl="0" algn="l">
              <a:spcBef>
                <a:spcPts val="0"/>
              </a:spcBef>
              <a:spcAft>
                <a:spcPts val="0"/>
              </a:spcAft>
              <a:buNone/>
            </a:pPr>
            <a:r>
              <a:t/>
            </a:r>
            <a:endParaRPr/>
          </a:p>
        </p:txBody>
      </p:sp>
      <p:sp>
        <p:nvSpPr>
          <p:cNvPr id="417" name="Google Shape;417;p34"/>
          <p:cNvSpPr txBox="1"/>
          <p:nvPr>
            <p:ph idx="1" type="body"/>
          </p:nvPr>
        </p:nvSpPr>
        <p:spPr>
          <a:xfrm>
            <a:off x="126050" y="1576975"/>
            <a:ext cx="3637500" cy="3448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t>Goal:</a:t>
            </a:r>
            <a:r>
              <a:rPr lang="en-GB"/>
              <a:t> </a:t>
            </a:r>
            <a:r>
              <a:rPr lang="en-GB" sz="1400"/>
              <a:t>Understand how the microcontroller knows when GPS module has satellite lock and how coordinates are received by </a:t>
            </a:r>
            <a:r>
              <a:rPr lang="en-GB" sz="1400"/>
              <a:t>microcontroller</a:t>
            </a:r>
            <a:r>
              <a:rPr lang="en-GB" sz="1400"/>
              <a:t>.</a:t>
            </a:r>
            <a:endParaRPr/>
          </a:p>
          <a:p>
            <a:pPr indent="0" lvl="0" marL="0" rtl="0" algn="l">
              <a:spcBef>
                <a:spcPts val="1200"/>
              </a:spcBef>
              <a:spcAft>
                <a:spcPts val="0"/>
              </a:spcAft>
              <a:buNone/>
            </a:pPr>
            <a:r>
              <a:rPr b="1" lang="en-GB"/>
              <a:t>Requirements: </a:t>
            </a:r>
            <a:r>
              <a:rPr lang="en-GB"/>
              <a:t>The sensor shall be accurate within 5m of its </a:t>
            </a:r>
            <a:r>
              <a:rPr lang="en-GB"/>
              <a:t>location</a:t>
            </a:r>
            <a:r>
              <a:rPr lang="en-GB"/>
              <a:t> with sample of at least 3Hz.</a:t>
            </a:r>
            <a:endParaRPr/>
          </a:p>
          <a:p>
            <a:pPr indent="-311150" lvl="0" marL="457200" rtl="0" algn="l">
              <a:spcBef>
                <a:spcPts val="1200"/>
              </a:spcBef>
              <a:spcAft>
                <a:spcPts val="0"/>
              </a:spcAft>
              <a:buSzPts val="1300"/>
              <a:buChar char="●"/>
            </a:pPr>
            <a:r>
              <a:rPr lang="en-GB"/>
              <a:t>MT3339 GPS Module sends longitudinal and latitudinal </a:t>
            </a:r>
            <a:r>
              <a:rPr lang="en-GB"/>
              <a:t>coordinates</a:t>
            </a:r>
            <a:r>
              <a:rPr lang="en-GB"/>
              <a:t> via UART protocol to the microcontroller.</a:t>
            </a:r>
            <a:endParaRPr/>
          </a:p>
          <a:p>
            <a:pPr indent="-311150" lvl="0" marL="457200" rtl="0" algn="l">
              <a:spcBef>
                <a:spcPts val="0"/>
              </a:spcBef>
              <a:spcAft>
                <a:spcPts val="0"/>
              </a:spcAft>
              <a:buSzPts val="1300"/>
              <a:buChar char="●"/>
            </a:pPr>
            <a:r>
              <a:rPr lang="en-GB"/>
              <a:t>GPS </a:t>
            </a:r>
            <a:r>
              <a:rPr lang="en-GB"/>
              <a:t>module’s</a:t>
            </a:r>
            <a:r>
              <a:rPr lang="en-GB"/>
              <a:t> 3DFIX pin outputs logic low when there is a GPS satellite lock</a:t>
            </a:r>
            <a:endParaRPr/>
          </a:p>
          <a:p>
            <a:pPr indent="0" lvl="0" marL="0" rtl="0" algn="l">
              <a:lnSpc>
                <a:spcPct val="100000"/>
              </a:lnSpc>
              <a:spcBef>
                <a:spcPts val="1200"/>
              </a:spcBef>
              <a:spcAft>
                <a:spcPts val="0"/>
              </a:spcAft>
              <a:buNone/>
            </a:pPr>
            <a:r>
              <a:rPr b="1" lang="en-GB" sz="1400"/>
              <a:t>Conclusion: </a:t>
            </a:r>
            <a:r>
              <a:rPr lang="en-GB" sz="1400"/>
              <a:t>GPS coordinates transmitted via UART pins to the MC.</a:t>
            </a:r>
            <a:endParaRPr/>
          </a:p>
        </p:txBody>
      </p:sp>
      <p:pic>
        <p:nvPicPr>
          <p:cNvPr id="418" name="Google Shape;418;p34"/>
          <p:cNvPicPr preferRelativeResize="0"/>
          <p:nvPr/>
        </p:nvPicPr>
        <p:blipFill>
          <a:blip r:embed="rId3">
            <a:alphaModFix/>
          </a:blip>
          <a:stretch>
            <a:fillRect/>
          </a:stretch>
        </p:blipFill>
        <p:spPr>
          <a:xfrm>
            <a:off x="3906000" y="1518850"/>
            <a:ext cx="5238000" cy="3080200"/>
          </a:xfrm>
          <a:prstGeom prst="rect">
            <a:avLst/>
          </a:prstGeom>
          <a:noFill/>
          <a:ln>
            <a:noFill/>
          </a:ln>
        </p:spPr>
      </p:pic>
      <p:sp>
        <p:nvSpPr>
          <p:cNvPr id="419" name="Google Shape;419;p34"/>
          <p:cNvSpPr txBox="1"/>
          <p:nvPr/>
        </p:nvSpPr>
        <p:spPr>
          <a:xfrm>
            <a:off x="126050" y="246125"/>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4.1.1</a:t>
            </a:r>
            <a:endParaRPr>
              <a:solidFill>
                <a:srgbClr val="FFFFFF"/>
              </a:solidFill>
              <a:latin typeface="Lato"/>
              <a:ea typeface="Lato"/>
              <a:cs typeface="Lato"/>
              <a:sym typeface="Lato"/>
            </a:endParaRPr>
          </a:p>
        </p:txBody>
      </p:sp>
      <p:sp>
        <p:nvSpPr>
          <p:cNvPr id="420" name="Google Shape;420;p34"/>
          <p:cNvSpPr txBox="1"/>
          <p:nvPr/>
        </p:nvSpPr>
        <p:spPr>
          <a:xfrm>
            <a:off x="8554497" y="230175"/>
            <a:ext cx="7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V1.9</a:t>
            </a:r>
            <a:endParaRPr>
              <a:solidFill>
                <a:srgbClr val="FFFFFF"/>
              </a:solidFill>
              <a:latin typeface="Lato"/>
              <a:ea typeface="Lato"/>
              <a:cs typeface="Lato"/>
              <a:sym typeface="Lato"/>
            </a:endParaRPr>
          </a:p>
        </p:txBody>
      </p:sp>
      <p:sp>
        <p:nvSpPr>
          <p:cNvPr id="421" name="Google Shape;421;p34"/>
          <p:cNvSpPr txBox="1"/>
          <p:nvPr/>
        </p:nvSpPr>
        <p:spPr>
          <a:xfrm>
            <a:off x="8225200" y="-100000"/>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422" name="Google Shape;422;p34"/>
          <p:cNvSpPr/>
          <p:nvPr/>
        </p:nvSpPr>
        <p:spPr>
          <a:xfrm>
            <a:off x="4750275" y="1685775"/>
            <a:ext cx="1665000" cy="283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3" name="Google Shape;423;p34"/>
          <p:cNvSpPr txBox="1"/>
          <p:nvPr/>
        </p:nvSpPr>
        <p:spPr>
          <a:xfrm>
            <a:off x="5952874" y="3410518"/>
            <a:ext cx="6435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Digital Input </a:t>
            </a:r>
            <a:endParaRPr sz="500">
              <a:latin typeface="Lato"/>
              <a:ea typeface="Lato"/>
              <a:cs typeface="Lato"/>
              <a:sym typeface="Lato"/>
            </a:endParaRPr>
          </a:p>
        </p:txBody>
      </p:sp>
      <p:sp>
        <p:nvSpPr>
          <p:cNvPr id="424" name="Google Shape;424;p34"/>
          <p:cNvSpPr txBox="1"/>
          <p:nvPr/>
        </p:nvSpPr>
        <p:spPr>
          <a:xfrm>
            <a:off x="5022838" y="1707763"/>
            <a:ext cx="11274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PIC32MX340F512H</a:t>
            </a:r>
            <a:endParaRPr sz="800">
              <a:latin typeface="Lato"/>
              <a:ea typeface="Lato"/>
              <a:cs typeface="Lato"/>
              <a:sym typeface="Lato"/>
            </a:endParaRPr>
          </a:p>
          <a:p>
            <a:pPr indent="0" lvl="0" marL="0" rtl="0" algn="l">
              <a:spcBef>
                <a:spcPts val="0"/>
              </a:spcBef>
              <a:spcAft>
                <a:spcPts val="0"/>
              </a:spcAft>
              <a:buNone/>
            </a:pPr>
            <a:r>
              <a:rPr lang="en-GB" sz="800">
                <a:latin typeface="Lato"/>
                <a:ea typeface="Lato"/>
                <a:cs typeface="Lato"/>
                <a:sym typeface="Lato"/>
              </a:rPr>
              <a:t>(microcontroller)</a:t>
            </a:r>
            <a:endParaRPr sz="800">
              <a:latin typeface="Lato"/>
              <a:ea typeface="Lato"/>
              <a:cs typeface="Lato"/>
              <a:sym typeface="Lato"/>
            </a:endParaRPr>
          </a:p>
        </p:txBody>
      </p:sp>
      <p:sp>
        <p:nvSpPr>
          <p:cNvPr id="425" name="Google Shape;425;p34"/>
          <p:cNvSpPr txBox="1"/>
          <p:nvPr/>
        </p:nvSpPr>
        <p:spPr>
          <a:xfrm>
            <a:off x="6138657" y="3474341"/>
            <a:ext cx="383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U1TX</a:t>
            </a:r>
            <a:endParaRPr sz="500">
              <a:latin typeface="Lato"/>
              <a:ea typeface="Lato"/>
              <a:cs typeface="Lato"/>
              <a:sym typeface="Lato"/>
            </a:endParaRPr>
          </a:p>
        </p:txBody>
      </p:sp>
      <p:sp>
        <p:nvSpPr>
          <p:cNvPr id="426" name="Google Shape;426;p34"/>
          <p:cNvSpPr txBox="1"/>
          <p:nvPr/>
        </p:nvSpPr>
        <p:spPr>
          <a:xfrm>
            <a:off x="4827007" y="2427786"/>
            <a:ext cx="1437000" cy="4002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700">
                <a:latin typeface="Lato"/>
                <a:ea typeface="Lato"/>
                <a:cs typeface="Lato"/>
                <a:sym typeface="Lato"/>
              </a:rPr>
              <a:t>Receiver pin for longitude and latitude coordinates</a:t>
            </a:r>
            <a:endParaRPr sz="700">
              <a:latin typeface="Lato"/>
              <a:ea typeface="Lato"/>
              <a:cs typeface="Lato"/>
              <a:sym typeface="Lato"/>
            </a:endParaRPr>
          </a:p>
        </p:txBody>
      </p:sp>
      <p:cxnSp>
        <p:nvCxnSpPr>
          <p:cNvPr id="427" name="Google Shape;427;p34"/>
          <p:cNvCxnSpPr>
            <a:stCxn id="426" idx="2"/>
          </p:cNvCxnSpPr>
          <p:nvPr/>
        </p:nvCxnSpPr>
        <p:spPr>
          <a:xfrm flipH="1">
            <a:off x="4937407" y="2827986"/>
            <a:ext cx="608100" cy="158100"/>
          </a:xfrm>
          <a:prstGeom prst="straightConnector1">
            <a:avLst/>
          </a:prstGeom>
          <a:noFill/>
          <a:ln cap="flat" cmpd="sng" w="9525">
            <a:solidFill>
              <a:srgbClr val="000000"/>
            </a:solidFill>
            <a:prstDash val="solid"/>
            <a:round/>
            <a:headEnd len="med" w="med" type="none"/>
            <a:tailEnd len="med" w="med" type="triangle"/>
          </a:ln>
        </p:spPr>
      </p:cxnSp>
      <p:sp>
        <p:nvSpPr>
          <p:cNvPr id="428" name="Google Shape;428;p34"/>
          <p:cNvSpPr txBox="1"/>
          <p:nvPr/>
        </p:nvSpPr>
        <p:spPr>
          <a:xfrm>
            <a:off x="4673050" y="2893147"/>
            <a:ext cx="383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U1RX</a:t>
            </a:r>
            <a:endParaRPr sz="500">
              <a:latin typeface="Lato"/>
              <a:ea typeface="Lato"/>
              <a:cs typeface="Lato"/>
              <a:sym typeface="Lato"/>
            </a:endParaRPr>
          </a:p>
        </p:txBody>
      </p:sp>
      <p:sp>
        <p:nvSpPr>
          <p:cNvPr id="429" name="Google Shape;429;p34"/>
          <p:cNvSpPr txBox="1"/>
          <p:nvPr/>
        </p:nvSpPr>
        <p:spPr>
          <a:xfrm>
            <a:off x="4827000" y="3820729"/>
            <a:ext cx="1437000" cy="538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3DFIX pin logic low when at least 1 satellite lock</a:t>
            </a:r>
            <a:endParaRPr sz="800">
              <a:latin typeface="Lato"/>
              <a:ea typeface="Lato"/>
              <a:cs typeface="Lato"/>
              <a:sym typeface="Lato"/>
            </a:endParaRPr>
          </a:p>
          <a:p>
            <a:pPr indent="0" lvl="0" marL="0" rtl="0" algn="l">
              <a:spcBef>
                <a:spcPts val="0"/>
              </a:spcBef>
              <a:spcAft>
                <a:spcPts val="0"/>
              </a:spcAft>
              <a:buNone/>
            </a:pPr>
            <a:r>
              <a:t/>
            </a:r>
            <a:endParaRPr sz="700">
              <a:latin typeface="Lato"/>
              <a:ea typeface="Lato"/>
              <a:cs typeface="Lato"/>
              <a:sym typeface="Lato"/>
            </a:endParaRPr>
          </a:p>
        </p:txBody>
      </p:sp>
      <p:cxnSp>
        <p:nvCxnSpPr>
          <p:cNvPr id="430" name="Google Shape;430;p34"/>
          <p:cNvCxnSpPr>
            <a:stCxn id="429" idx="0"/>
          </p:cNvCxnSpPr>
          <p:nvPr/>
        </p:nvCxnSpPr>
        <p:spPr>
          <a:xfrm flipH="1" rot="10800000">
            <a:off x="5545500" y="3573229"/>
            <a:ext cx="509400" cy="247500"/>
          </a:xfrm>
          <a:prstGeom prst="straightConnector1">
            <a:avLst/>
          </a:prstGeom>
          <a:noFill/>
          <a:ln cap="flat" cmpd="sng" w="9525">
            <a:solidFill>
              <a:srgbClr val="000000"/>
            </a:solidFill>
            <a:prstDash val="solid"/>
            <a:round/>
            <a:headEnd len="med" w="med" type="none"/>
            <a:tailEnd len="med" w="med" type="triangle"/>
          </a:ln>
        </p:spPr>
      </p:cxnSp>
      <p:sp>
        <p:nvSpPr>
          <p:cNvPr id="431" name="Google Shape;431;p34"/>
          <p:cNvSpPr/>
          <p:nvPr/>
        </p:nvSpPr>
        <p:spPr>
          <a:xfrm>
            <a:off x="6421529" y="1701221"/>
            <a:ext cx="159300" cy="17886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2" name="Google Shape;432;p34"/>
          <p:cNvSpPr/>
          <p:nvPr/>
        </p:nvSpPr>
        <p:spPr>
          <a:xfrm>
            <a:off x="6421525" y="3636084"/>
            <a:ext cx="159300" cy="896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3" name="Google Shape;433;p34"/>
          <p:cNvSpPr/>
          <p:nvPr/>
        </p:nvSpPr>
        <p:spPr>
          <a:xfrm>
            <a:off x="4579576" y="1707774"/>
            <a:ext cx="159300" cy="12783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4" name="Google Shape;434;p34"/>
          <p:cNvSpPr/>
          <p:nvPr/>
        </p:nvSpPr>
        <p:spPr>
          <a:xfrm>
            <a:off x="4580024" y="3052676"/>
            <a:ext cx="159300" cy="1370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35" name="Google Shape;435;p34"/>
          <p:cNvSpPr/>
          <p:nvPr/>
        </p:nvSpPr>
        <p:spPr>
          <a:xfrm>
            <a:off x="8622350" y="3355213"/>
            <a:ext cx="159300" cy="8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6" name="Google Shape;436;p34"/>
          <p:cNvSpPr/>
          <p:nvPr/>
        </p:nvSpPr>
        <p:spPr>
          <a:xfrm>
            <a:off x="8593100" y="3517975"/>
            <a:ext cx="188400" cy="37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7" name="Google Shape;437;p34"/>
          <p:cNvSpPr/>
          <p:nvPr/>
        </p:nvSpPr>
        <p:spPr>
          <a:xfrm>
            <a:off x="8810775" y="3504615"/>
            <a:ext cx="159300" cy="374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8" name="Google Shape;438;p34"/>
          <p:cNvSpPr/>
          <p:nvPr/>
        </p:nvSpPr>
        <p:spPr>
          <a:xfrm>
            <a:off x="8807378" y="3332533"/>
            <a:ext cx="159300" cy="89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39" name="Google Shape;439;p34"/>
          <p:cNvSpPr/>
          <p:nvPr/>
        </p:nvSpPr>
        <p:spPr>
          <a:xfrm>
            <a:off x="8225200" y="3724200"/>
            <a:ext cx="188400" cy="12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0" name="Google Shape;440;p34"/>
          <p:cNvSpPr/>
          <p:nvPr/>
        </p:nvSpPr>
        <p:spPr>
          <a:xfrm>
            <a:off x="7965722" y="3693025"/>
            <a:ext cx="188400" cy="127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1" name="Google Shape;441;p34"/>
          <p:cNvSpPr/>
          <p:nvPr/>
        </p:nvSpPr>
        <p:spPr>
          <a:xfrm>
            <a:off x="8220051" y="3454922"/>
            <a:ext cx="275100" cy="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2" name="Google Shape;442;p34"/>
          <p:cNvSpPr/>
          <p:nvPr/>
        </p:nvSpPr>
        <p:spPr>
          <a:xfrm>
            <a:off x="7879025" y="3425525"/>
            <a:ext cx="275100" cy="60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b="1"/>
          </a:p>
        </p:txBody>
      </p:sp>
      <p:sp>
        <p:nvSpPr>
          <p:cNvPr id="443" name="Google Shape;443;p34"/>
          <p:cNvSpPr txBox="1"/>
          <p:nvPr/>
        </p:nvSpPr>
        <p:spPr>
          <a:xfrm>
            <a:off x="4085700" y="4523032"/>
            <a:ext cx="5439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Pinout configuration of MT3339 GPS module to microcontroller</a:t>
            </a:r>
            <a:endParaRPr>
              <a:solidFill>
                <a:srgbClr val="FFFFFF"/>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pic>
        <p:nvPicPr>
          <p:cNvPr id="448" name="Google Shape;448;p35"/>
          <p:cNvPicPr preferRelativeResize="0"/>
          <p:nvPr/>
        </p:nvPicPr>
        <p:blipFill>
          <a:blip r:embed="rId3">
            <a:alphaModFix/>
          </a:blip>
          <a:stretch>
            <a:fillRect/>
          </a:stretch>
        </p:blipFill>
        <p:spPr>
          <a:xfrm>
            <a:off x="7209325" y="288325"/>
            <a:ext cx="1894175" cy="4689398"/>
          </a:xfrm>
          <a:prstGeom prst="rect">
            <a:avLst/>
          </a:prstGeom>
          <a:noFill/>
          <a:ln>
            <a:noFill/>
          </a:ln>
        </p:spPr>
      </p:pic>
      <p:sp>
        <p:nvSpPr>
          <p:cNvPr id="449" name="Google Shape;449;p35"/>
          <p:cNvSpPr txBox="1"/>
          <p:nvPr>
            <p:ph type="title"/>
          </p:nvPr>
        </p:nvSpPr>
        <p:spPr>
          <a:xfrm>
            <a:off x="1155200" y="254900"/>
            <a:ext cx="47952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SPI Communication between microcontroller and microprocessor</a:t>
            </a:r>
            <a:endParaRPr/>
          </a:p>
        </p:txBody>
      </p:sp>
      <p:sp>
        <p:nvSpPr>
          <p:cNvPr id="450" name="Google Shape;450;p35"/>
          <p:cNvSpPr txBox="1"/>
          <p:nvPr>
            <p:ph idx="1" type="body"/>
          </p:nvPr>
        </p:nvSpPr>
        <p:spPr>
          <a:xfrm>
            <a:off x="164800" y="1675675"/>
            <a:ext cx="57150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b="1" lang="en-GB"/>
              <a:t>Goal:</a:t>
            </a:r>
            <a:r>
              <a:rPr lang="en-GB"/>
              <a:t> Show how the PIC32 microcontroller sends sensor data to Raspberry Pi CM3+ microprocessor via SPI communication.</a:t>
            </a:r>
            <a:endParaRPr/>
          </a:p>
          <a:p>
            <a:pPr indent="0" lvl="0" marL="0" rtl="0" algn="l">
              <a:spcBef>
                <a:spcPts val="1200"/>
              </a:spcBef>
              <a:spcAft>
                <a:spcPts val="0"/>
              </a:spcAft>
              <a:buNone/>
            </a:pPr>
            <a:r>
              <a:rPr b="1" lang="en-GB"/>
              <a:t>Requirements</a:t>
            </a:r>
            <a:r>
              <a:rPr b="1" lang="en-GB"/>
              <a:t>: </a:t>
            </a:r>
            <a:r>
              <a:rPr lang="en-GB"/>
              <a:t>The drone should be able to determine its pitch, yaw, roll, and NED states, as well as their derivatives to use in the autonomous functionality and error detection systems.</a:t>
            </a:r>
            <a:endParaRPr/>
          </a:p>
          <a:p>
            <a:pPr indent="-311150" lvl="0" marL="457200" rtl="0" algn="l">
              <a:spcBef>
                <a:spcPts val="1200"/>
              </a:spcBef>
              <a:spcAft>
                <a:spcPts val="0"/>
              </a:spcAft>
              <a:buSzPts val="1300"/>
              <a:buChar char="●"/>
            </a:pPr>
            <a:r>
              <a:rPr lang="en-GB"/>
              <a:t>Microprocessor is the SPI master</a:t>
            </a:r>
            <a:r>
              <a:rPr lang="en-GB"/>
              <a:t>, </a:t>
            </a:r>
            <a:r>
              <a:rPr lang="en-GB"/>
              <a:t>requests sensor data from microcontroller via MOSI pin and sends actuator controls.</a:t>
            </a:r>
            <a:endParaRPr/>
          </a:p>
          <a:p>
            <a:pPr indent="-311150" lvl="0" marL="457200" rtl="0" algn="l">
              <a:spcBef>
                <a:spcPts val="0"/>
              </a:spcBef>
              <a:spcAft>
                <a:spcPts val="0"/>
              </a:spcAft>
              <a:buSzPts val="1300"/>
              <a:buChar char="●"/>
            </a:pPr>
            <a:r>
              <a:rPr lang="en-GB"/>
              <a:t>Microcontroller is the SPI slave, sends sensor data via MISO pin.</a:t>
            </a:r>
            <a:endParaRPr/>
          </a:p>
          <a:p>
            <a:pPr indent="-311150" lvl="0" marL="457200" rtl="0" algn="l">
              <a:spcBef>
                <a:spcPts val="0"/>
              </a:spcBef>
              <a:spcAft>
                <a:spcPts val="0"/>
              </a:spcAft>
              <a:buSzPts val="1300"/>
              <a:buChar char="●"/>
            </a:pPr>
            <a:r>
              <a:rPr lang="en-GB"/>
              <a:t>Microprocessor compute module plugs into a DDR2-SODIMM slot</a:t>
            </a:r>
            <a:endParaRPr/>
          </a:p>
          <a:p>
            <a:pPr indent="-311150" lvl="0" marL="457200" rtl="0" algn="l">
              <a:spcBef>
                <a:spcPts val="0"/>
              </a:spcBef>
              <a:spcAft>
                <a:spcPts val="0"/>
              </a:spcAft>
              <a:buSzPts val="1300"/>
              <a:buChar char="●"/>
            </a:pPr>
            <a:r>
              <a:rPr lang="en-GB"/>
              <a:t>DDR2-SODIMM slot pinout connects to microcontroller SPI bus</a:t>
            </a:r>
            <a:endParaRPr/>
          </a:p>
          <a:p>
            <a:pPr indent="0" lvl="0" marL="0" rtl="0" algn="l">
              <a:spcBef>
                <a:spcPts val="1200"/>
              </a:spcBef>
              <a:spcAft>
                <a:spcPts val="1200"/>
              </a:spcAft>
              <a:buNone/>
            </a:pPr>
            <a:r>
              <a:rPr b="1" lang="en-GB"/>
              <a:t>Conclusion: </a:t>
            </a:r>
            <a:r>
              <a:rPr lang="en-GB"/>
              <a:t>Microprocessor takes in sensor data from microcontroller via SPI to determine servo and motor control.</a:t>
            </a:r>
            <a:endParaRPr sz="1400"/>
          </a:p>
        </p:txBody>
      </p:sp>
      <p:sp>
        <p:nvSpPr>
          <p:cNvPr id="451" name="Google Shape;451;p35"/>
          <p:cNvSpPr txBox="1"/>
          <p:nvPr/>
        </p:nvSpPr>
        <p:spPr>
          <a:xfrm>
            <a:off x="8225200" y="-75275"/>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452" name="Google Shape;452;p35"/>
          <p:cNvSpPr txBox="1"/>
          <p:nvPr/>
        </p:nvSpPr>
        <p:spPr>
          <a:xfrm>
            <a:off x="7645637" y="-37339"/>
            <a:ext cx="7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V1.9</a:t>
            </a:r>
            <a:endParaRPr>
              <a:solidFill>
                <a:srgbClr val="FFFFFF"/>
              </a:solidFill>
              <a:latin typeface="Lato"/>
              <a:ea typeface="Lato"/>
              <a:cs typeface="Lato"/>
              <a:sym typeface="Lato"/>
            </a:endParaRPr>
          </a:p>
        </p:txBody>
      </p:sp>
      <p:sp>
        <p:nvSpPr>
          <p:cNvPr id="453" name="Google Shape;453;p35"/>
          <p:cNvSpPr/>
          <p:nvPr/>
        </p:nvSpPr>
        <p:spPr>
          <a:xfrm>
            <a:off x="7955379" y="344950"/>
            <a:ext cx="1059000" cy="183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4" name="Google Shape;454;p35"/>
          <p:cNvSpPr txBox="1"/>
          <p:nvPr/>
        </p:nvSpPr>
        <p:spPr>
          <a:xfrm>
            <a:off x="7902770" y="1864251"/>
            <a:ext cx="11637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PIC32MX340F512H</a:t>
            </a:r>
            <a:endParaRPr sz="800">
              <a:latin typeface="Lato"/>
              <a:ea typeface="Lato"/>
              <a:cs typeface="Lato"/>
              <a:sym typeface="Lato"/>
            </a:endParaRPr>
          </a:p>
          <a:p>
            <a:pPr indent="0" lvl="0" marL="0" rtl="0" algn="l">
              <a:spcBef>
                <a:spcPts val="0"/>
              </a:spcBef>
              <a:spcAft>
                <a:spcPts val="0"/>
              </a:spcAft>
              <a:buNone/>
            </a:pPr>
            <a:r>
              <a:rPr lang="en-GB" sz="800">
                <a:latin typeface="Lato"/>
                <a:ea typeface="Lato"/>
                <a:cs typeface="Lato"/>
                <a:sym typeface="Lato"/>
              </a:rPr>
              <a:t>(microcontroller)</a:t>
            </a:r>
            <a:endParaRPr sz="800">
              <a:latin typeface="Lato"/>
              <a:ea typeface="Lato"/>
              <a:cs typeface="Lato"/>
              <a:sym typeface="Lato"/>
            </a:endParaRPr>
          </a:p>
        </p:txBody>
      </p:sp>
      <p:sp>
        <p:nvSpPr>
          <p:cNvPr id="455" name="Google Shape;455;p35"/>
          <p:cNvSpPr txBox="1"/>
          <p:nvPr/>
        </p:nvSpPr>
        <p:spPr>
          <a:xfrm>
            <a:off x="7854512" y="368014"/>
            <a:ext cx="383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CSn</a:t>
            </a:r>
            <a:endParaRPr sz="500">
              <a:latin typeface="Lato"/>
              <a:ea typeface="Lato"/>
              <a:cs typeface="Lato"/>
              <a:sym typeface="Lato"/>
            </a:endParaRPr>
          </a:p>
        </p:txBody>
      </p:sp>
      <p:sp>
        <p:nvSpPr>
          <p:cNvPr id="456" name="Google Shape;456;p35"/>
          <p:cNvSpPr/>
          <p:nvPr/>
        </p:nvSpPr>
        <p:spPr>
          <a:xfrm>
            <a:off x="9033903" y="388600"/>
            <a:ext cx="54600" cy="1835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p35"/>
          <p:cNvSpPr/>
          <p:nvPr/>
        </p:nvSpPr>
        <p:spPr>
          <a:xfrm>
            <a:off x="7844355" y="643968"/>
            <a:ext cx="91500" cy="15804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58" name="Google Shape;458;p35"/>
          <p:cNvSpPr txBox="1"/>
          <p:nvPr/>
        </p:nvSpPr>
        <p:spPr>
          <a:xfrm>
            <a:off x="7854512" y="417443"/>
            <a:ext cx="383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SCK</a:t>
            </a:r>
            <a:endParaRPr sz="500">
              <a:latin typeface="Lato"/>
              <a:ea typeface="Lato"/>
              <a:cs typeface="Lato"/>
              <a:sym typeface="Lato"/>
            </a:endParaRPr>
          </a:p>
        </p:txBody>
      </p:sp>
      <p:sp>
        <p:nvSpPr>
          <p:cNvPr id="459" name="Google Shape;459;p35"/>
          <p:cNvSpPr txBox="1"/>
          <p:nvPr/>
        </p:nvSpPr>
        <p:spPr>
          <a:xfrm>
            <a:off x="7854512" y="467899"/>
            <a:ext cx="383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MISO</a:t>
            </a:r>
            <a:endParaRPr sz="500">
              <a:latin typeface="Lato"/>
              <a:ea typeface="Lato"/>
              <a:cs typeface="Lato"/>
              <a:sym typeface="Lato"/>
            </a:endParaRPr>
          </a:p>
        </p:txBody>
      </p:sp>
      <p:sp>
        <p:nvSpPr>
          <p:cNvPr id="460" name="Google Shape;460;p35"/>
          <p:cNvSpPr txBox="1"/>
          <p:nvPr/>
        </p:nvSpPr>
        <p:spPr>
          <a:xfrm>
            <a:off x="7854512" y="514237"/>
            <a:ext cx="3837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MOSI</a:t>
            </a:r>
            <a:endParaRPr sz="500">
              <a:latin typeface="Lato"/>
              <a:ea typeface="Lato"/>
              <a:cs typeface="Lato"/>
              <a:sym typeface="Lato"/>
            </a:endParaRPr>
          </a:p>
        </p:txBody>
      </p:sp>
      <p:sp>
        <p:nvSpPr>
          <p:cNvPr id="461" name="Google Shape;461;p35"/>
          <p:cNvSpPr/>
          <p:nvPr/>
        </p:nvSpPr>
        <p:spPr>
          <a:xfrm>
            <a:off x="8110675" y="2701377"/>
            <a:ext cx="91500" cy="205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2" name="Google Shape;462;p35"/>
          <p:cNvSpPr/>
          <p:nvPr/>
        </p:nvSpPr>
        <p:spPr>
          <a:xfrm>
            <a:off x="7902778" y="2701375"/>
            <a:ext cx="199500" cy="2055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p35"/>
          <p:cNvSpPr/>
          <p:nvPr/>
        </p:nvSpPr>
        <p:spPr>
          <a:xfrm>
            <a:off x="7861475" y="3377575"/>
            <a:ext cx="170400" cy="1462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4" name="Google Shape;464;p35"/>
          <p:cNvSpPr/>
          <p:nvPr/>
        </p:nvSpPr>
        <p:spPr>
          <a:xfrm>
            <a:off x="7761700" y="3367228"/>
            <a:ext cx="91500" cy="153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5" name="Google Shape;465;p35"/>
          <p:cNvSpPr/>
          <p:nvPr/>
        </p:nvSpPr>
        <p:spPr>
          <a:xfrm>
            <a:off x="7863353" y="2615524"/>
            <a:ext cx="91500" cy="57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6" name="Google Shape;466;p35"/>
          <p:cNvSpPr/>
          <p:nvPr/>
        </p:nvSpPr>
        <p:spPr>
          <a:xfrm>
            <a:off x="7763578" y="2615524"/>
            <a:ext cx="91500" cy="579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7" name="Google Shape;467;p35"/>
          <p:cNvSpPr txBox="1"/>
          <p:nvPr/>
        </p:nvSpPr>
        <p:spPr>
          <a:xfrm>
            <a:off x="7811948" y="3089641"/>
            <a:ext cx="383700" cy="415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MISO</a:t>
            </a:r>
            <a:br>
              <a:rPr lang="en-GB" sz="500">
                <a:latin typeface="Lato"/>
                <a:ea typeface="Lato"/>
                <a:cs typeface="Lato"/>
                <a:sym typeface="Lato"/>
              </a:rPr>
            </a:br>
            <a:r>
              <a:rPr lang="en-GB" sz="500">
                <a:latin typeface="Lato"/>
                <a:ea typeface="Lato"/>
                <a:cs typeface="Lato"/>
                <a:sym typeface="Lato"/>
              </a:rPr>
              <a:t>MOSI</a:t>
            </a:r>
            <a:endParaRPr sz="500">
              <a:latin typeface="Lato"/>
              <a:ea typeface="Lato"/>
              <a:cs typeface="Lato"/>
              <a:sym typeface="Lato"/>
            </a:endParaRPr>
          </a:p>
          <a:p>
            <a:pPr indent="0" lvl="0" marL="0" rtl="0" algn="l">
              <a:spcBef>
                <a:spcPts val="0"/>
              </a:spcBef>
              <a:spcAft>
                <a:spcPts val="0"/>
              </a:spcAft>
              <a:buNone/>
            </a:pPr>
            <a:r>
              <a:rPr lang="en-GB" sz="500">
                <a:latin typeface="Lato"/>
                <a:ea typeface="Lato"/>
                <a:cs typeface="Lato"/>
                <a:sym typeface="Lato"/>
              </a:rPr>
              <a:t>SCK</a:t>
            </a:r>
            <a:endParaRPr sz="500">
              <a:latin typeface="Lato"/>
              <a:ea typeface="Lato"/>
              <a:cs typeface="Lato"/>
              <a:sym typeface="Lato"/>
            </a:endParaRPr>
          </a:p>
        </p:txBody>
      </p:sp>
      <p:sp>
        <p:nvSpPr>
          <p:cNvPr id="468" name="Google Shape;468;p35"/>
          <p:cNvSpPr/>
          <p:nvPr/>
        </p:nvSpPr>
        <p:spPr>
          <a:xfrm>
            <a:off x="7472750" y="3230775"/>
            <a:ext cx="383700" cy="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9" name="Google Shape;469;p35"/>
          <p:cNvSpPr/>
          <p:nvPr/>
        </p:nvSpPr>
        <p:spPr>
          <a:xfrm>
            <a:off x="7863350" y="3230775"/>
            <a:ext cx="39300" cy="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0" name="Google Shape;470;p35"/>
          <p:cNvSpPr txBox="1"/>
          <p:nvPr/>
        </p:nvSpPr>
        <p:spPr>
          <a:xfrm>
            <a:off x="7805388" y="2549182"/>
            <a:ext cx="383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GPIO </a:t>
            </a:r>
            <a:endParaRPr sz="500">
              <a:latin typeface="Lato"/>
              <a:ea typeface="Lato"/>
              <a:cs typeface="Lato"/>
              <a:sym typeface="Lato"/>
            </a:endParaRPr>
          </a:p>
          <a:p>
            <a:pPr indent="0" lvl="0" marL="0" rtl="0" algn="l">
              <a:spcBef>
                <a:spcPts val="0"/>
              </a:spcBef>
              <a:spcAft>
                <a:spcPts val="0"/>
              </a:spcAft>
              <a:buNone/>
            </a:pPr>
            <a:r>
              <a:rPr lang="en-GB" sz="500">
                <a:latin typeface="Lato"/>
                <a:ea typeface="Lato"/>
                <a:cs typeface="Lato"/>
                <a:sym typeface="Lato"/>
              </a:rPr>
              <a:t>out</a:t>
            </a:r>
            <a:endParaRPr sz="500">
              <a:latin typeface="Lato"/>
              <a:ea typeface="Lato"/>
              <a:cs typeface="Lato"/>
              <a:sym typeface="Lato"/>
            </a:endParaRPr>
          </a:p>
        </p:txBody>
      </p:sp>
      <p:sp>
        <p:nvSpPr>
          <p:cNvPr id="471" name="Google Shape;471;p35"/>
          <p:cNvSpPr/>
          <p:nvPr/>
        </p:nvSpPr>
        <p:spPr>
          <a:xfrm>
            <a:off x="8118398" y="2593329"/>
            <a:ext cx="199500" cy="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2" name="Google Shape;472;p35"/>
          <p:cNvSpPr/>
          <p:nvPr/>
        </p:nvSpPr>
        <p:spPr>
          <a:xfrm>
            <a:off x="8044754" y="2606201"/>
            <a:ext cx="54600" cy="57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3" name="Google Shape;473;p35"/>
          <p:cNvSpPr txBox="1"/>
          <p:nvPr/>
        </p:nvSpPr>
        <p:spPr>
          <a:xfrm>
            <a:off x="8119375" y="3780650"/>
            <a:ext cx="951600" cy="55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Raspberry Pi CM3+ </a:t>
            </a:r>
            <a:endParaRPr sz="800">
              <a:latin typeface="Lato"/>
              <a:ea typeface="Lato"/>
              <a:cs typeface="Lato"/>
              <a:sym typeface="Lato"/>
            </a:endParaRPr>
          </a:p>
          <a:p>
            <a:pPr indent="0" lvl="0" marL="0" rtl="0" algn="l">
              <a:spcBef>
                <a:spcPts val="0"/>
              </a:spcBef>
              <a:spcAft>
                <a:spcPts val="0"/>
              </a:spcAft>
              <a:buNone/>
            </a:pPr>
            <a:r>
              <a:rPr lang="en-GB" sz="800">
                <a:latin typeface="Lato"/>
                <a:ea typeface="Lato"/>
                <a:cs typeface="Lato"/>
                <a:sym typeface="Lato"/>
              </a:rPr>
              <a:t>(microprocessor)</a:t>
            </a:r>
            <a:endParaRPr sz="800">
              <a:latin typeface="Lato"/>
              <a:ea typeface="Lato"/>
              <a:cs typeface="Lato"/>
              <a:sym typeface="Lato"/>
            </a:endParaRPr>
          </a:p>
        </p:txBody>
      </p:sp>
      <p:cxnSp>
        <p:nvCxnSpPr>
          <p:cNvPr id="474" name="Google Shape;474;p35"/>
          <p:cNvCxnSpPr>
            <a:stCxn id="473" idx="0"/>
          </p:cNvCxnSpPr>
          <p:nvPr/>
        </p:nvCxnSpPr>
        <p:spPr>
          <a:xfrm rot="10800000">
            <a:off x="7999375" y="3701150"/>
            <a:ext cx="595800" cy="79500"/>
          </a:xfrm>
          <a:prstGeom prst="straightConnector1">
            <a:avLst/>
          </a:prstGeom>
          <a:noFill/>
          <a:ln cap="flat" cmpd="sng" w="9525">
            <a:solidFill>
              <a:srgbClr val="000000"/>
            </a:solidFill>
            <a:prstDash val="solid"/>
            <a:round/>
            <a:headEnd len="med" w="med" type="none"/>
            <a:tailEnd len="med" w="med" type="triangle"/>
          </a:ln>
        </p:spPr>
      </p:cxnSp>
      <p:sp>
        <p:nvSpPr>
          <p:cNvPr id="475" name="Google Shape;475;p35"/>
          <p:cNvSpPr txBox="1"/>
          <p:nvPr/>
        </p:nvSpPr>
        <p:spPr>
          <a:xfrm>
            <a:off x="103025" y="291575"/>
            <a:ext cx="68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4.8.0</a:t>
            </a:r>
            <a:endParaRPr>
              <a:solidFill>
                <a:srgbClr val="FFFFFF"/>
              </a:solidFill>
              <a:latin typeface="Lato"/>
              <a:ea typeface="Lato"/>
              <a:cs typeface="Lato"/>
              <a:sym typeface="Lato"/>
            </a:endParaRPr>
          </a:p>
        </p:txBody>
      </p:sp>
      <p:sp>
        <p:nvSpPr>
          <p:cNvPr id="476" name="Google Shape;476;p35"/>
          <p:cNvSpPr txBox="1"/>
          <p:nvPr/>
        </p:nvSpPr>
        <p:spPr>
          <a:xfrm>
            <a:off x="5792225" y="4624025"/>
            <a:ext cx="1373400" cy="307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DDR2-SODIMM slot</a:t>
            </a:r>
            <a:endParaRPr sz="800">
              <a:solidFill>
                <a:srgbClr val="FFFFFF"/>
              </a:solidFill>
              <a:latin typeface="Lato"/>
              <a:ea typeface="Lato"/>
              <a:cs typeface="Lato"/>
              <a:sym typeface="Lato"/>
            </a:endParaRPr>
          </a:p>
        </p:txBody>
      </p:sp>
      <p:cxnSp>
        <p:nvCxnSpPr>
          <p:cNvPr id="477" name="Google Shape;477;p35"/>
          <p:cNvCxnSpPr>
            <a:stCxn id="476" idx="3"/>
          </p:cNvCxnSpPr>
          <p:nvPr/>
        </p:nvCxnSpPr>
        <p:spPr>
          <a:xfrm flipH="1" rot="10800000">
            <a:off x="7165625" y="4422725"/>
            <a:ext cx="681000" cy="355200"/>
          </a:xfrm>
          <a:prstGeom prst="straightConnector1">
            <a:avLst/>
          </a:prstGeom>
          <a:noFill/>
          <a:ln cap="flat" cmpd="sng" w="9525">
            <a:solidFill>
              <a:srgbClr val="999999"/>
            </a:solidFill>
            <a:prstDash val="solid"/>
            <a:round/>
            <a:headEnd len="med" w="med" type="none"/>
            <a:tailEnd len="med" w="med" type="triangle"/>
          </a:ln>
        </p:spPr>
      </p:cxnSp>
      <p:sp>
        <p:nvSpPr>
          <p:cNvPr id="478" name="Google Shape;478;p35"/>
          <p:cNvSpPr txBox="1"/>
          <p:nvPr/>
        </p:nvSpPr>
        <p:spPr>
          <a:xfrm>
            <a:off x="8280975" y="3367225"/>
            <a:ext cx="681000" cy="30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SPI bus</a:t>
            </a:r>
            <a:endParaRPr sz="800">
              <a:latin typeface="Lato"/>
              <a:ea typeface="Lato"/>
              <a:cs typeface="Lato"/>
              <a:sym typeface="Lato"/>
            </a:endParaRPr>
          </a:p>
        </p:txBody>
      </p:sp>
      <p:cxnSp>
        <p:nvCxnSpPr>
          <p:cNvPr id="479" name="Google Shape;479;p35"/>
          <p:cNvCxnSpPr>
            <a:stCxn id="478" idx="1"/>
          </p:cNvCxnSpPr>
          <p:nvPr/>
        </p:nvCxnSpPr>
        <p:spPr>
          <a:xfrm rot="10800000">
            <a:off x="8088675" y="3319225"/>
            <a:ext cx="192300" cy="201900"/>
          </a:xfrm>
          <a:prstGeom prst="straightConnector1">
            <a:avLst/>
          </a:prstGeom>
          <a:noFill/>
          <a:ln cap="flat" cmpd="sng" w="9525">
            <a:solidFill>
              <a:srgbClr val="000000"/>
            </a:solidFill>
            <a:prstDash val="solid"/>
            <a:round/>
            <a:headEnd len="med" w="med" type="none"/>
            <a:tailEnd len="med" w="med" type="triangle"/>
          </a:ln>
        </p:spPr>
      </p:cxnSp>
      <p:sp>
        <p:nvSpPr>
          <p:cNvPr id="480" name="Google Shape;480;p35"/>
          <p:cNvSpPr txBox="1"/>
          <p:nvPr/>
        </p:nvSpPr>
        <p:spPr>
          <a:xfrm>
            <a:off x="8238200" y="2830500"/>
            <a:ext cx="775800" cy="431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Chip Select output pin</a:t>
            </a:r>
            <a:endParaRPr sz="800">
              <a:latin typeface="Lato"/>
              <a:ea typeface="Lato"/>
              <a:cs typeface="Lato"/>
              <a:sym typeface="Lato"/>
            </a:endParaRPr>
          </a:p>
        </p:txBody>
      </p:sp>
      <p:cxnSp>
        <p:nvCxnSpPr>
          <p:cNvPr id="481" name="Google Shape;481;p35"/>
          <p:cNvCxnSpPr>
            <a:stCxn id="480" idx="1"/>
          </p:cNvCxnSpPr>
          <p:nvPr/>
        </p:nvCxnSpPr>
        <p:spPr>
          <a:xfrm rot="10800000">
            <a:off x="8037200" y="2763150"/>
            <a:ext cx="201000" cy="282900"/>
          </a:xfrm>
          <a:prstGeom prst="straightConnector1">
            <a:avLst/>
          </a:prstGeom>
          <a:noFill/>
          <a:ln cap="flat" cmpd="sng" w="9525">
            <a:solidFill>
              <a:srgbClr val="000000"/>
            </a:solidFill>
            <a:prstDash val="solid"/>
            <a:round/>
            <a:headEnd len="med" w="med" type="none"/>
            <a:tailEnd len="med" w="med" type="triangle"/>
          </a:ln>
        </p:spPr>
      </p:cxnSp>
      <p:sp>
        <p:nvSpPr>
          <p:cNvPr id="482" name="Google Shape;482;p35"/>
          <p:cNvSpPr txBox="1"/>
          <p:nvPr/>
        </p:nvSpPr>
        <p:spPr>
          <a:xfrm>
            <a:off x="8275833" y="755234"/>
            <a:ext cx="638700" cy="3078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SPI bus</a:t>
            </a:r>
            <a:endParaRPr sz="800">
              <a:latin typeface="Lato"/>
              <a:ea typeface="Lato"/>
              <a:cs typeface="Lato"/>
              <a:sym typeface="Lato"/>
            </a:endParaRPr>
          </a:p>
        </p:txBody>
      </p:sp>
      <p:cxnSp>
        <p:nvCxnSpPr>
          <p:cNvPr id="483" name="Google Shape;483;p35"/>
          <p:cNvCxnSpPr>
            <a:stCxn id="482" idx="1"/>
          </p:cNvCxnSpPr>
          <p:nvPr/>
        </p:nvCxnSpPr>
        <p:spPr>
          <a:xfrm rot="10800000">
            <a:off x="8095533" y="673334"/>
            <a:ext cx="180300" cy="235800"/>
          </a:xfrm>
          <a:prstGeom prst="straightConnector1">
            <a:avLst/>
          </a:prstGeom>
          <a:noFill/>
          <a:ln cap="flat" cmpd="sng" w="9525">
            <a:solidFill>
              <a:srgbClr val="000000"/>
            </a:solidFill>
            <a:prstDash val="solid"/>
            <a:round/>
            <a:headEnd len="med" w="med" type="none"/>
            <a:tailEnd len="med" w="med" type="triangle"/>
          </a:ln>
        </p:spPr>
      </p:cxnSp>
      <p:sp>
        <p:nvSpPr>
          <p:cNvPr id="484" name="Google Shape;484;p35"/>
          <p:cNvSpPr txBox="1"/>
          <p:nvPr/>
        </p:nvSpPr>
        <p:spPr>
          <a:xfrm>
            <a:off x="6319475" y="276125"/>
            <a:ext cx="775800" cy="431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Chip Select input pin</a:t>
            </a:r>
            <a:endParaRPr sz="800">
              <a:solidFill>
                <a:srgbClr val="FFFFFF"/>
              </a:solidFill>
              <a:latin typeface="Lato"/>
              <a:ea typeface="Lato"/>
              <a:cs typeface="Lato"/>
              <a:sym typeface="Lato"/>
            </a:endParaRPr>
          </a:p>
        </p:txBody>
      </p:sp>
      <p:cxnSp>
        <p:nvCxnSpPr>
          <p:cNvPr id="485" name="Google Shape;485;p35"/>
          <p:cNvCxnSpPr>
            <a:stCxn id="484" idx="3"/>
          </p:cNvCxnSpPr>
          <p:nvPr/>
        </p:nvCxnSpPr>
        <p:spPr>
          <a:xfrm>
            <a:off x="7095275" y="491675"/>
            <a:ext cx="488700" cy="18000"/>
          </a:xfrm>
          <a:prstGeom prst="straightConnector1">
            <a:avLst/>
          </a:prstGeom>
          <a:noFill/>
          <a:ln cap="flat" cmpd="sng" w="9525">
            <a:solidFill>
              <a:srgbClr val="999999"/>
            </a:solidFill>
            <a:prstDash val="solid"/>
            <a:round/>
            <a:headEnd len="med" w="med" type="none"/>
            <a:tailEnd len="med" w="med" type="triangle"/>
          </a:ln>
        </p:spPr>
      </p:cxnSp>
      <p:sp>
        <p:nvSpPr>
          <p:cNvPr id="486" name="Google Shape;486;p35"/>
          <p:cNvSpPr txBox="1"/>
          <p:nvPr/>
        </p:nvSpPr>
        <p:spPr>
          <a:xfrm>
            <a:off x="6056775" y="1998850"/>
            <a:ext cx="775800" cy="307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MOSI</a:t>
            </a:r>
            <a:endParaRPr sz="800">
              <a:solidFill>
                <a:srgbClr val="FFFFFF"/>
              </a:solidFill>
              <a:latin typeface="Lato"/>
              <a:ea typeface="Lato"/>
              <a:cs typeface="Lato"/>
              <a:sym typeface="Lato"/>
            </a:endParaRPr>
          </a:p>
        </p:txBody>
      </p:sp>
      <p:cxnSp>
        <p:nvCxnSpPr>
          <p:cNvPr id="487" name="Google Shape;487;p35"/>
          <p:cNvCxnSpPr>
            <a:stCxn id="486" idx="3"/>
          </p:cNvCxnSpPr>
          <p:nvPr/>
        </p:nvCxnSpPr>
        <p:spPr>
          <a:xfrm>
            <a:off x="6832575" y="2152750"/>
            <a:ext cx="488700" cy="18000"/>
          </a:xfrm>
          <a:prstGeom prst="straightConnector1">
            <a:avLst/>
          </a:prstGeom>
          <a:noFill/>
          <a:ln cap="flat" cmpd="sng" w="9525">
            <a:solidFill>
              <a:srgbClr val="999999"/>
            </a:solidFill>
            <a:prstDash val="solid"/>
            <a:round/>
            <a:headEnd len="med" w="med" type="none"/>
            <a:tailEnd len="med" w="med" type="triangle"/>
          </a:ln>
        </p:spPr>
      </p:cxnSp>
      <p:sp>
        <p:nvSpPr>
          <p:cNvPr id="488" name="Google Shape;488;p35"/>
          <p:cNvSpPr txBox="1"/>
          <p:nvPr/>
        </p:nvSpPr>
        <p:spPr>
          <a:xfrm>
            <a:off x="6101050" y="1641550"/>
            <a:ext cx="775800" cy="307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MISO</a:t>
            </a:r>
            <a:endParaRPr sz="800">
              <a:solidFill>
                <a:srgbClr val="FFFFFF"/>
              </a:solidFill>
              <a:latin typeface="Lato"/>
              <a:ea typeface="Lato"/>
              <a:cs typeface="Lato"/>
              <a:sym typeface="Lato"/>
            </a:endParaRPr>
          </a:p>
        </p:txBody>
      </p:sp>
      <p:cxnSp>
        <p:nvCxnSpPr>
          <p:cNvPr id="489" name="Google Shape;489;p35"/>
          <p:cNvCxnSpPr>
            <a:stCxn id="488" idx="3"/>
          </p:cNvCxnSpPr>
          <p:nvPr/>
        </p:nvCxnSpPr>
        <p:spPr>
          <a:xfrm>
            <a:off x="6876850" y="1795450"/>
            <a:ext cx="488700" cy="18000"/>
          </a:xfrm>
          <a:prstGeom prst="straightConnector1">
            <a:avLst/>
          </a:prstGeom>
          <a:noFill/>
          <a:ln cap="flat" cmpd="sng" w="9525">
            <a:solidFill>
              <a:srgbClr val="999999"/>
            </a:solidFill>
            <a:prstDash val="solid"/>
            <a:round/>
            <a:headEnd len="med" w="med" type="none"/>
            <a:tailEnd len="med" w="med" type="triangle"/>
          </a:ln>
        </p:spPr>
      </p:cxnSp>
      <p:sp>
        <p:nvSpPr>
          <p:cNvPr id="490" name="Google Shape;490;p35"/>
          <p:cNvSpPr txBox="1"/>
          <p:nvPr/>
        </p:nvSpPr>
        <p:spPr>
          <a:xfrm>
            <a:off x="6145349" y="1291675"/>
            <a:ext cx="775800" cy="3078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SCK</a:t>
            </a:r>
            <a:endParaRPr sz="800">
              <a:solidFill>
                <a:srgbClr val="FFFFFF"/>
              </a:solidFill>
              <a:latin typeface="Lato"/>
              <a:ea typeface="Lato"/>
              <a:cs typeface="Lato"/>
              <a:sym typeface="Lato"/>
            </a:endParaRPr>
          </a:p>
        </p:txBody>
      </p:sp>
      <p:cxnSp>
        <p:nvCxnSpPr>
          <p:cNvPr id="491" name="Google Shape;491;p35"/>
          <p:cNvCxnSpPr>
            <a:stCxn id="490" idx="3"/>
          </p:cNvCxnSpPr>
          <p:nvPr/>
        </p:nvCxnSpPr>
        <p:spPr>
          <a:xfrm>
            <a:off x="6921149" y="1445575"/>
            <a:ext cx="488700" cy="18000"/>
          </a:xfrm>
          <a:prstGeom prst="straightConnector1">
            <a:avLst/>
          </a:prstGeom>
          <a:noFill/>
          <a:ln cap="flat" cmpd="sng" w="9525">
            <a:solidFill>
              <a:srgbClr val="999999"/>
            </a:solidFill>
            <a:prstDash val="solid"/>
            <a:round/>
            <a:headEnd len="med" w="med" type="none"/>
            <a:tailEnd len="med" w="med" type="triangle"/>
          </a:ln>
        </p:spPr>
      </p:cxn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3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Implementation</a:t>
            </a:r>
            <a:r>
              <a:rPr lang="en-GB"/>
              <a:t> of Hardware Pinouts for Motor and Servo control</a:t>
            </a:r>
            <a:endParaRPr/>
          </a:p>
        </p:txBody>
      </p:sp>
      <p:sp>
        <p:nvSpPr>
          <p:cNvPr id="497" name="Google Shape;497;p36"/>
          <p:cNvSpPr txBox="1"/>
          <p:nvPr>
            <p:ph idx="1" type="body"/>
          </p:nvPr>
        </p:nvSpPr>
        <p:spPr>
          <a:xfrm>
            <a:off x="123625" y="1567550"/>
            <a:ext cx="3650400" cy="3117600"/>
          </a:xfrm>
          <a:prstGeom prst="rect">
            <a:avLst/>
          </a:prstGeom>
        </p:spPr>
        <p:txBody>
          <a:bodyPr anchorCtr="0" anchor="t" bIns="91425" lIns="91425" spcFirstLastPara="1" rIns="91425" wrap="square" tIns="91425">
            <a:normAutofit fontScale="77500" lnSpcReduction="10000"/>
          </a:bodyPr>
          <a:lstStyle/>
          <a:p>
            <a:pPr indent="0" lvl="0" marL="0" rtl="0" algn="l">
              <a:spcBef>
                <a:spcPts val="0"/>
              </a:spcBef>
              <a:spcAft>
                <a:spcPts val="0"/>
              </a:spcAft>
              <a:buNone/>
            </a:pPr>
            <a:r>
              <a:rPr b="1" lang="en-GB"/>
              <a:t>Goal: </a:t>
            </a:r>
            <a:r>
              <a:rPr lang="en-GB"/>
              <a:t>Show how servos and motors are controlled by the PIC32 microcontroller via output capture pins and digital output pins.</a:t>
            </a:r>
            <a:endParaRPr/>
          </a:p>
          <a:p>
            <a:pPr indent="-292576" lvl="0" marL="457200" rtl="0" algn="l">
              <a:spcBef>
                <a:spcPts val="1200"/>
              </a:spcBef>
              <a:spcAft>
                <a:spcPts val="0"/>
              </a:spcAft>
              <a:buSzPct val="100000"/>
              <a:buChar char="●"/>
            </a:pPr>
            <a:r>
              <a:rPr lang="en-GB"/>
              <a:t>Four Output Compare pins from </a:t>
            </a:r>
            <a:r>
              <a:rPr lang="en-GB"/>
              <a:t>microcontroller</a:t>
            </a:r>
            <a:r>
              <a:rPr lang="en-GB"/>
              <a:t> outputs PWM signal to motor ESC</a:t>
            </a:r>
            <a:endParaRPr/>
          </a:p>
          <a:p>
            <a:pPr indent="-292576" lvl="0" marL="457200" rtl="0" algn="l">
              <a:spcBef>
                <a:spcPts val="0"/>
              </a:spcBef>
              <a:spcAft>
                <a:spcPts val="0"/>
              </a:spcAft>
              <a:buSzPct val="100000"/>
              <a:buChar char="●"/>
            </a:pPr>
            <a:r>
              <a:rPr lang="en-GB"/>
              <a:t>Four digital output pins connects to 1x4 through hole headers</a:t>
            </a:r>
            <a:endParaRPr/>
          </a:p>
          <a:p>
            <a:pPr indent="-292576" lvl="0" marL="457200" rtl="0" algn="l">
              <a:spcBef>
                <a:spcPts val="0"/>
              </a:spcBef>
              <a:spcAft>
                <a:spcPts val="0"/>
              </a:spcAft>
              <a:buSzPct val="100000"/>
              <a:buChar char="●"/>
            </a:pPr>
            <a:r>
              <a:rPr lang="en-GB"/>
              <a:t>Four 5V </a:t>
            </a:r>
            <a:r>
              <a:rPr lang="en-GB"/>
              <a:t>voltage</a:t>
            </a:r>
            <a:r>
              <a:rPr lang="en-GB"/>
              <a:t> regulators, each provides 5V output to 1x4 through hole headers for the servos</a:t>
            </a:r>
            <a:endParaRPr/>
          </a:p>
          <a:p>
            <a:pPr indent="-292576" lvl="0" marL="457200" rtl="0" algn="l">
              <a:spcBef>
                <a:spcPts val="0"/>
              </a:spcBef>
              <a:spcAft>
                <a:spcPts val="0"/>
              </a:spcAft>
              <a:buSzPct val="100000"/>
              <a:buChar char="●"/>
            </a:pPr>
            <a:r>
              <a:rPr lang="en-GB"/>
              <a:t>Four 1x4 through hole headers provide path to ground for the servos</a:t>
            </a:r>
            <a:endParaRPr/>
          </a:p>
          <a:p>
            <a:pPr indent="0" lvl="0" marL="0" rtl="0" algn="l">
              <a:spcBef>
                <a:spcPts val="1200"/>
              </a:spcBef>
              <a:spcAft>
                <a:spcPts val="1200"/>
              </a:spcAft>
              <a:buNone/>
            </a:pPr>
            <a:r>
              <a:rPr b="1" lang="en-GB"/>
              <a:t>Conclusion:</a:t>
            </a:r>
            <a:r>
              <a:rPr lang="en-GB"/>
              <a:t> Servos are directly controlled by PIC32 controller via digital output pins from the microcontroller. Four additional 5V rail pinouts provides power to the servos via the through hole headers. Four Output Compare pins output PWM signal to ESC motor control.</a:t>
            </a:r>
            <a:endParaRPr/>
          </a:p>
        </p:txBody>
      </p:sp>
      <p:pic>
        <p:nvPicPr>
          <p:cNvPr id="498" name="Google Shape;498;p36"/>
          <p:cNvPicPr preferRelativeResize="0"/>
          <p:nvPr/>
        </p:nvPicPr>
        <p:blipFill>
          <a:blip r:embed="rId3">
            <a:alphaModFix/>
          </a:blip>
          <a:stretch>
            <a:fillRect/>
          </a:stretch>
        </p:blipFill>
        <p:spPr>
          <a:xfrm>
            <a:off x="3873698" y="1567550"/>
            <a:ext cx="5114525" cy="3078899"/>
          </a:xfrm>
          <a:prstGeom prst="rect">
            <a:avLst/>
          </a:prstGeom>
          <a:noFill/>
          <a:ln>
            <a:noFill/>
          </a:ln>
        </p:spPr>
      </p:pic>
      <p:sp>
        <p:nvSpPr>
          <p:cNvPr id="499" name="Google Shape;499;p36"/>
          <p:cNvSpPr txBox="1"/>
          <p:nvPr/>
        </p:nvSpPr>
        <p:spPr>
          <a:xfrm>
            <a:off x="8225200" y="-75275"/>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500" name="Google Shape;500;p36"/>
          <p:cNvSpPr txBox="1"/>
          <p:nvPr/>
        </p:nvSpPr>
        <p:spPr>
          <a:xfrm>
            <a:off x="7645637" y="-37339"/>
            <a:ext cx="73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V1.9</a:t>
            </a:r>
            <a:endParaRPr>
              <a:solidFill>
                <a:srgbClr val="FFFFFF"/>
              </a:solidFill>
              <a:latin typeface="Lato"/>
              <a:ea typeface="Lato"/>
              <a:cs typeface="Lato"/>
              <a:sym typeface="Lato"/>
            </a:endParaRPr>
          </a:p>
        </p:txBody>
      </p:sp>
      <p:sp>
        <p:nvSpPr>
          <p:cNvPr id="501" name="Google Shape;501;p36"/>
          <p:cNvSpPr/>
          <p:nvPr/>
        </p:nvSpPr>
        <p:spPr>
          <a:xfrm>
            <a:off x="3990199" y="1670250"/>
            <a:ext cx="1693800" cy="2912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2" name="Google Shape;502;p36"/>
          <p:cNvSpPr txBox="1"/>
          <p:nvPr/>
        </p:nvSpPr>
        <p:spPr>
          <a:xfrm>
            <a:off x="4160200" y="1723450"/>
            <a:ext cx="1359300" cy="431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PIC32MX340F512H</a:t>
            </a:r>
            <a:endParaRPr sz="800">
              <a:latin typeface="Lato"/>
              <a:ea typeface="Lato"/>
              <a:cs typeface="Lato"/>
              <a:sym typeface="Lato"/>
            </a:endParaRPr>
          </a:p>
          <a:p>
            <a:pPr indent="0" lvl="0" marL="0" rtl="0" algn="l">
              <a:spcBef>
                <a:spcPts val="0"/>
              </a:spcBef>
              <a:spcAft>
                <a:spcPts val="0"/>
              </a:spcAft>
              <a:buNone/>
            </a:pPr>
            <a:r>
              <a:rPr lang="en-GB" sz="800">
                <a:latin typeface="Lato"/>
                <a:ea typeface="Lato"/>
                <a:cs typeface="Lato"/>
                <a:sym typeface="Lato"/>
              </a:rPr>
              <a:t>(microcontroller)</a:t>
            </a:r>
            <a:endParaRPr sz="800">
              <a:latin typeface="Lato"/>
              <a:ea typeface="Lato"/>
              <a:cs typeface="Lato"/>
              <a:sym typeface="Lato"/>
            </a:endParaRPr>
          </a:p>
        </p:txBody>
      </p:sp>
      <p:sp>
        <p:nvSpPr>
          <p:cNvPr id="503" name="Google Shape;503;p36"/>
          <p:cNvSpPr/>
          <p:nvPr/>
        </p:nvSpPr>
        <p:spPr>
          <a:xfrm>
            <a:off x="3897525" y="1677450"/>
            <a:ext cx="74400" cy="27711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4" name="Google Shape;504;p36"/>
          <p:cNvSpPr/>
          <p:nvPr/>
        </p:nvSpPr>
        <p:spPr>
          <a:xfrm>
            <a:off x="5697478" y="1677450"/>
            <a:ext cx="74400" cy="477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5" name="Google Shape;505;p36"/>
          <p:cNvSpPr/>
          <p:nvPr/>
        </p:nvSpPr>
        <p:spPr>
          <a:xfrm>
            <a:off x="5697125" y="3451648"/>
            <a:ext cx="74400" cy="10740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p36"/>
          <p:cNvSpPr/>
          <p:nvPr/>
        </p:nvSpPr>
        <p:spPr>
          <a:xfrm>
            <a:off x="5692326" y="2605224"/>
            <a:ext cx="74400" cy="571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7" name="Google Shape;507;p36"/>
          <p:cNvSpPr txBox="1"/>
          <p:nvPr/>
        </p:nvSpPr>
        <p:spPr>
          <a:xfrm>
            <a:off x="5702275" y="3645250"/>
            <a:ext cx="1096800" cy="554100"/>
          </a:xfrm>
          <a:prstGeom prst="rect">
            <a:avLst/>
          </a:prstGeom>
          <a:noFill/>
          <a:ln cap="flat" cmpd="sng" w="9525">
            <a:solidFill>
              <a:srgbClr val="00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latin typeface="Lato"/>
                <a:ea typeface="Lato"/>
                <a:cs typeface="Lato"/>
                <a:sym typeface="Lato"/>
              </a:rPr>
              <a:t>Four 5V voltage regulators to power each servo</a:t>
            </a:r>
            <a:endParaRPr sz="800">
              <a:latin typeface="Lato"/>
              <a:ea typeface="Lato"/>
              <a:cs typeface="Lato"/>
              <a:sym typeface="Lato"/>
            </a:endParaRPr>
          </a:p>
        </p:txBody>
      </p:sp>
      <p:cxnSp>
        <p:nvCxnSpPr>
          <p:cNvPr id="508" name="Google Shape;508;p36"/>
          <p:cNvCxnSpPr>
            <a:stCxn id="507" idx="3"/>
          </p:cNvCxnSpPr>
          <p:nvPr/>
        </p:nvCxnSpPr>
        <p:spPr>
          <a:xfrm>
            <a:off x="6799075" y="3922300"/>
            <a:ext cx="239100" cy="0"/>
          </a:xfrm>
          <a:prstGeom prst="straightConnector1">
            <a:avLst/>
          </a:prstGeom>
          <a:noFill/>
          <a:ln cap="flat" cmpd="sng" w="9525">
            <a:solidFill>
              <a:srgbClr val="000000"/>
            </a:solidFill>
            <a:prstDash val="solid"/>
            <a:round/>
            <a:headEnd len="med" w="med" type="none"/>
            <a:tailEnd len="med" w="med" type="triangle"/>
          </a:ln>
        </p:spPr>
      </p:cxnSp>
      <p:sp>
        <p:nvSpPr>
          <p:cNvPr id="509" name="Google Shape;509;p36"/>
          <p:cNvSpPr/>
          <p:nvPr/>
        </p:nvSpPr>
        <p:spPr>
          <a:xfrm>
            <a:off x="7027878" y="2886450"/>
            <a:ext cx="1950000" cy="1639200"/>
          </a:xfrm>
          <a:prstGeom prst="rect">
            <a:avLst/>
          </a:prstGeom>
          <a:no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p36"/>
          <p:cNvSpPr txBox="1"/>
          <p:nvPr/>
        </p:nvSpPr>
        <p:spPr>
          <a:xfrm>
            <a:off x="5163904" y="3096005"/>
            <a:ext cx="6102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OC/PWM pin 1</a:t>
            </a:r>
            <a:endParaRPr sz="500">
              <a:latin typeface="Lato"/>
              <a:ea typeface="Lato"/>
              <a:cs typeface="Lato"/>
              <a:sym typeface="Lato"/>
            </a:endParaRPr>
          </a:p>
        </p:txBody>
      </p:sp>
      <p:sp>
        <p:nvSpPr>
          <p:cNvPr id="511" name="Google Shape;511;p36"/>
          <p:cNvSpPr txBox="1"/>
          <p:nvPr/>
        </p:nvSpPr>
        <p:spPr>
          <a:xfrm>
            <a:off x="5163904" y="3160878"/>
            <a:ext cx="6102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OC/PWM pin 2</a:t>
            </a:r>
            <a:endParaRPr sz="500">
              <a:latin typeface="Lato"/>
              <a:ea typeface="Lato"/>
              <a:cs typeface="Lato"/>
              <a:sym typeface="Lato"/>
            </a:endParaRPr>
          </a:p>
        </p:txBody>
      </p:sp>
      <p:sp>
        <p:nvSpPr>
          <p:cNvPr id="512" name="Google Shape;512;p36"/>
          <p:cNvSpPr txBox="1"/>
          <p:nvPr/>
        </p:nvSpPr>
        <p:spPr>
          <a:xfrm>
            <a:off x="5163904" y="3226781"/>
            <a:ext cx="6102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OC/PWM pin 3</a:t>
            </a:r>
            <a:endParaRPr sz="500">
              <a:latin typeface="Lato"/>
              <a:ea typeface="Lato"/>
              <a:cs typeface="Lato"/>
              <a:sym typeface="Lato"/>
            </a:endParaRPr>
          </a:p>
        </p:txBody>
      </p:sp>
      <p:sp>
        <p:nvSpPr>
          <p:cNvPr id="513" name="Google Shape;513;p36"/>
          <p:cNvSpPr txBox="1"/>
          <p:nvPr/>
        </p:nvSpPr>
        <p:spPr>
          <a:xfrm>
            <a:off x="5162788" y="3286494"/>
            <a:ext cx="6102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OC/PWM pin 4</a:t>
            </a:r>
            <a:endParaRPr sz="500">
              <a:latin typeface="Lato"/>
              <a:ea typeface="Lato"/>
              <a:cs typeface="Lato"/>
              <a:sym typeface="Lato"/>
            </a:endParaRPr>
          </a:p>
        </p:txBody>
      </p:sp>
      <p:sp>
        <p:nvSpPr>
          <p:cNvPr id="514" name="Google Shape;514;p36"/>
          <p:cNvSpPr txBox="1"/>
          <p:nvPr/>
        </p:nvSpPr>
        <p:spPr>
          <a:xfrm>
            <a:off x="5122911" y="2248070"/>
            <a:ext cx="652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Digital Out pin 1</a:t>
            </a:r>
            <a:endParaRPr sz="500">
              <a:latin typeface="Lato"/>
              <a:ea typeface="Lato"/>
              <a:cs typeface="Lato"/>
              <a:sym typeface="Lato"/>
            </a:endParaRPr>
          </a:p>
        </p:txBody>
      </p:sp>
      <p:sp>
        <p:nvSpPr>
          <p:cNvPr id="515" name="Google Shape;515;p36"/>
          <p:cNvSpPr txBox="1"/>
          <p:nvPr/>
        </p:nvSpPr>
        <p:spPr>
          <a:xfrm>
            <a:off x="5127264" y="2319022"/>
            <a:ext cx="690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Digital Out pin 2</a:t>
            </a:r>
            <a:endParaRPr sz="500">
              <a:latin typeface="Lato"/>
              <a:ea typeface="Lato"/>
              <a:cs typeface="Lato"/>
              <a:sym typeface="Lato"/>
            </a:endParaRPr>
          </a:p>
          <a:p>
            <a:pPr indent="0" lvl="0" marL="0" rtl="0" algn="l">
              <a:spcBef>
                <a:spcPts val="0"/>
              </a:spcBef>
              <a:spcAft>
                <a:spcPts val="0"/>
              </a:spcAft>
              <a:buNone/>
            </a:pPr>
            <a:r>
              <a:t/>
            </a:r>
            <a:endParaRPr sz="500">
              <a:latin typeface="Lato"/>
              <a:ea typeface="Lato"/>
              <a:cs typeface="Lato"/>
              <a:sym typeface="Lato"/>
            </a:endParaRPr>
          </a:p>
        </p:txBody>
      </p:sp>
      <p:sp>
        <p:nvSpPr>
          <p:cNvPr id="516" name="Google Shape;516;p36"/>
          <p:cNvSpPr txBox="1"/>
          <p:nvPr/>
        </p:nvSpPr>
        <p:spPr>
          <a:xfrm>
            <a:off x="5128567" y="2385828"/>
            <a:ext cx="7395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Digital Out pin 3</a:t>
            </a:r>
            <a:endParaRPr sz="500">
              <a:latin typeface="Lato"/>
              <a:ea typeface="Lato"/>
              <a:cs typeface="Lato"/>
              <a:sym typeface="Lato"/>
            </a:endParaRPr>
          </a:p>
        </p:txBody>
      </p:sp>
      <p:sp>
        <p:nvSpPr>
          <p:cNvPr id="517" name="Google Shape;517;p36"/>
          <p:cNvSpPr txBox="1"/>
          <p:nvPr/>
        </p:nvSpPr>
        <p:spPr>
          <a:xfrm>
            <a:off x="5126705" y="2442939"/>
            <a:ext cx="652800" cy="261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500">
                <a:latin typeface="Lato"/>
                <a:ea typeface="Lato"/>
                <a:cs typeface="Lato"/>
                <a:sym typeface="Lato"/>
              </a:rPr>
              <a:t>Digital Out pin 4</a:t>
            </a:r>
            <a:endParaRPr sz="500">
              <a:latin typeface="Lato"/>
              <a:ea typeface="Lato"/>
              <a:cs typeface="Lato"/>
              <a:sym typeface="Lato"/>
            </a:endParaRPr>
          </a:p>
        </p:txBody>
      </p:sp>
      <p:sp>
        <p:nvSpPr>
          <p:cNvPr id="518" name="Google Shape;518;p36"/>
          <p:cNvSpPr txBox="1"/>
          <p:nvPr/>
        </p:nvSpPr>
        <p:spPr>
          <a:xfrm>
            <a:off x="6548825" y="958775"/>
            <a:ext cx="1096800" cy="554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4 </a:t>
            </a:r>
            <a:r>
              <a:rPr lang="en-GB" sz="800">
                <a:solidFill>
                  <a:srgbClr val="FFFFFF"/>
                </a:solidFill>
                <a:latin typeface="Lato"/>
                <a:ea typeface="Lato"/>
                <a:cs typeface="Lato"/>
                <a:sym typeface="Lato"/>
              </a:rPr>
              <a:t>through hole solder points for +5V rail</a:t>
            </a:r>
            <a:endParaRPr sz="800">
              <a:solidFill>
                <a:srgbClr val="FFFFFF"/>
              </a:solidFill>
              <a:latin typeface="Lato"/>
              <a:ea typeface="Lato"/>
              <a:cs typeface="Lato"/>
              <a:sym typeface="Lato"/>
            </a:endParaRPr>
          </a:p>
        </p:txBody>
      </p:sp>
      <p:cxnSp>
        <p:nvCxnSpPr>
          <p:cNvPr id="519" name="Google Shape;519;p36"/>
          <p:cNvCxnSpPr/>
          <p:nvPr/>
        </p:nvCxnSpPr>
        <p:spPr>
          <a:xfrm>
            <a:off x="7573650" y="1518850"/>
            <a:ext cx="396600" cy="942300"/>
          </a:xfrm>
          <a:prstGeom prst="straightConnector1">
            <a:avLst/>
          </a:prstGeom>
          <a:noFill/>
          <a:ln cap="flat" cmpd="sng" w="9525">
            <a:solidFill>
              <a:srgbClr val="666666"/>
            </a:solidFill>
            <a:prstDash val="solid"/>
            <a:round/>
            <a:headEnd len="med" w="med" type="none"/>
            <a:tailEnd len="med" w="med" type="triangle"/>
          </a:ln>
        </p:spPr>
      </p:cxnSp>
      <p:sp>
        <p:nvSpPr>
          <p:cNvPr id="520" name="Google Shape;520;p36"/>
          <p:cNvSpPr txBox="1"/>
          <p:nvPr/>
        </p:nvSpPr>
        <p:spPr>
          <a:xfrm>
            <a:off x="7755525" y="958775"/>
            <a:ext cx="1232700" cy="554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4 through hole solder points for GND</a:t>
            </a:r>
            <a:endParaRPr sz="800">
              <a:solidFill>
                <a:srgbClr val="FFFFFF"/>
              </a:solidFill>
              <a:latin typeface="Lato"/>
              <a:ea typeface="Lato"/>
              <a:cs typeface="Lato"/>
              <a:sym typeface="Lato"/>
            </a:endParaRPr>
          </a:p>
          <a:p>
            <a:pPr indent="0" lvl="0" marL="0" rtl="0" algn="l">
              <a:spcBef>
                <a:spcPts val="0"/>
              </a:spcBef>
              <a:spcAft>
                <a:spcPts val="0"/>
              </a:spcAft>
              <a:buNone/>
            </a:pPr>
            <a:r>
              <a:t/>
            </a:r>
            <a:endParaRPr sz="800">
              <a:solidFill>
                <a:srgbClr val="FFFFFF"/>
              </a:solidFill>
              <a:latin typeface="Lato"/>
              <a:ea typeface="Lato"/>
              <a:cs typeface="Lato"/>
              <a:sym typeface="Lato"/>
            </a:endParaRPr>
          </a:p>
        </p:txBody>
      </p:sp>
      <p:cxnSp>
        <p:nvCxnSpPr>
          <p:cNvPr id="521" name="Google Shape;521;p36"/>
          <p:cNvCxnSpPr/>
          <p:nvPr/>
        </p:nvCxnSpPr>
        <p:spPr>
          <a:xfrm>
            <a:off x="8150175" y="1524000"/>
            <a:ext cx="0" cy="247200"/>
          </a:xfrm>
          <a:prstGeom prst="straightConnector1">
            <a:avLst/>
          </a:prstGeom>
          <a:noFill/>
          <a:ln cap="flat" cmpd="sng" w="9525">
            <a:solidFill>
              <a:srgbClr val="666666"/>
            </a:solidFill>
            <a:prstDash val="solid"/>
            <a:round/>
            <a:headEnd len="med" w="med" type="none"/>
            <a:tailEnd len="med" w="med" type="triangle"/>
          </a:ln>
        </p:spPr>
      </p:cxnSp>
      <p:sp>
        <p:nvSpPr>
          <p:cNvPr id="522" name="Google Shape;522;p36"/>
          <p:cNvSpPr txBox="1"/>
          <p:nvPr/>
        </p:nvSpPr>
        <p:spPr>
          <a:xfrm>
            <a:off x="3971925" y="1061075"/>
            <a:ext cx="2492700" cy="431100"/>
          </a:xfrm>
          <a:prstGeom prst="rect">
            <a:avLst/>
          </a:prstGeom>
          <a:noFill/>
          <a:ln cap="flat" cmpd="sng" w="9525">
            <a:solidFill>
              <a:srgbClr val="FFFFF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8 </a:t>
            </a:r>
            <a:r>
              <a:rPr lang="en-GB" sz="800">
                <a:solidFill>
                  <a:srgbClr val="FFFFFF"/>
                </a:solidFill>
                <a:latin typeface="Lato"/>
                <a:ea typeface="Lato"/>
                <a:cs typeface="Lato"/>
                <a:sym typeface="Lato"/>
              </a:rPr>
              <a:t>through hole solder points connects to 4 PWM pins to microcontroller and 4 digital output pins</a:t>
            </a:r>
            <a:endParaRPr sz="800">
              <a:solidFill>
                <a:srgbClr val="FFFFFF"/>
              </a:solidFill>
              <a:latin typeface="Lato"/>
              <a:ea typeface="Lato"/>
              <a:cs typeface="Lato"/>
              <a:sym typeface="Lato"/>
            </a:endParaRPr>
          </a:p>
        </p:txBody>
      </p:sp>
      <p:cxnSp>
        <p:nvCxnSpPr>
          <p:cNvPr id="523" name="Google Shape;523;p36"/>
          <p:cNvCxnSpPr/>
          <p:nvPr/>
        </p:nvCxnSpPr>
        <p:spPr>
          <a:xfrm>
            <a:off x="6371600" y="1488225"/>
            <a:ext cx="1109400" cy="633000"/>
          </a:xfrm>
          <a:prstGeom prst="straightConnector1">
            <a:avLst/>
          </a:prstGeom>
          <a:noFill/>
          <a:ln cap="flat" cmpd="sng" w="9525">
            <a:solidFill>
              <a:srgbClr val="666666"/>
            </a:solidFill>
            <a:prstDash val="solid"/>
            <a:round/>
            <a:headEnd len="med" w="med" type="none"/>
            <a:tailEnd len="med" w="med" type="triangle"/>
          </a:ln>
        </p:spPr>
      </p:cxn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3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Verify PCB wiring</a:t>
            </a:r>
            <a:endParaRPr/>
          </a:p>
        </p:txBody>
      </p:sp>
      <p:sp>
        <p:nvSpPr>
          <p:cNvPr id="529" name="Google Shape;529;p3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Goal: </a:t>
            </a:r>
            <a:r>
              <a:rPr lang="en-GB"/>
              <a:t>Ensure supply voltages to all components are sufficient by verifying with power management system.</a:t>
            </a:r>
            <a:endParaRPr/>
          </a:p>
          <a:p>
            <a:pPr indent="0" lvl="0" marL="0" rtl="0" algn="l">
              <a:spcBef>
                <a:spcPts val="1200"/>
              </a:spcBef>
              <a:spcAft>
                <a:spcPts val="0"/>
              </a:spcAft>
              <a:buNone/>
            </a:pPr>
            <a:r>
              <a:rPr b="1" lang="en-GB"/>
              <a:t>Requirement: </a:t>
            </a:r>
            <a:r>
              <a:rPr lang="en-GB"/>
              <a:t>PCB design shall provide nominal voltage and current required by microcontroller, microprocessor, sensors, and servos.</a:t>
            </a:r>
            <a:endParaRPr/>
          </a:p>
          <a:p>
            <a:pPr indent="-311150" lvl="0" marL="457200" rtl="0" algn="l">
              <a:spcBef>
                <a:spcPts val="1200"/>
              </a:spcBef>
              <a:spcAft>
                <a:spcPts val="0"/>
              </a:spcAft>
              <a:buSzPts val="1300"/>
              <a:buChar char="●"/>
            </a:pPr>
            <a:r>
              <a:rPr lang="en-GB"/>
              <a:t>PCB wiring verification is in progress and on track to completion</a:t>
            </a:r>
            <a:endParaRPr/>
          </a:p>
          <a:p>
            <a:pPr indent="-311150" lvl="0" marL="457200" rtl="0" algn="l">
              <a:spcBef>
                <a:spcPts val="0"/>
              </a:spcBef>
              <a:spcAft>
                <a:spcPts val="0"/>
              </a:spcAft>
              <a:buSzPts val="1300"/>
              <a:buChar char="●"/>
            </a:pPr>
            <a:r>
              <a:rPr lang="en-GB"/>
              <a:t>PCB verification expected to be complete by 3/23, the day after PCB wiring is complete</a:t>
            </a:r>
            <a:endParaRPr/>
          </a:p>
          <a:p>
            <a:pPr indent="0" lvl="0" marL="0" rtl="0" algn="l">
              <a:spcBef>
                <a:spcPts val="1200"/>
              </a:spcBef>
              <a:spcAft>
                <a:spcPts val="1200"/>
              </a:spcAft>
              <a:buNone/>
            </a:pPr>
            <a:r>
              <a:rPr b="1" lang="en-GB"/>
              <a:t>Conclusion: </a:t>
            </a:r>
            <a:r>
              <a:rPr lang="en-GB"/>
              <a:t>PCB wiring needs to be finished for wiring to be verified by power management</a:t>
            </a:r>
            <a:endParaRPr/>
          </a:p>
        </p:txBody>
      </p:sp>
      <p:sp>
        <p:nvSpPr>
          <p:cNvPr id="530" name="Google Shape;530;p37"/>
          <p:cNvSpPr txBox="1"/>
          <p:nvPr/>
        </p:nvSpPr>
        <p:spPr>
          <a:xfrm>
            <a:off x="7674775" y="-23800"/>
            <a:ext cx="1567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00"/>
                </a:solidFill>
                <a:latin typeface="Lato"/>
                <a:ea typeface="Lato"/>
                <a:cs typeface="Lato"/>
                <a:sym typeface="Lato"/>
              </a:rPr>
              <a:t>In progress</a:t>
            </a:r>
            <a:r>
              <a:rPr lang="en-GB" sz="1300">
                <a:solidFill>
                  <a:srgbClr val="FFFF00"/>
                </a:solidFill>
                <a:latin typeface="Lato"/>
                <a:ea typeface="Lato"/>
                <a:cs typeface="Lato"/>
                <a:sym typeface="Lato"/>
              </a:rPr>
              <a:t>, </a:t>
            </a:r>
            <a:endParaRPr sz="1300">
              <a:solidFill>
                <a:srgbClr val="FFFF00"/>
              </a:solidFill>
              <a:latin typeface="Lato"/>
              <a:ea typeface="Lato"/>
              <a:cs typeface="Lato"/>
              <a:sym typeface="Lato"/>
            </a:endParaRPr>
          </a:p>
          <a:p>
            <a:pPr indent="0" lvl="0" marL="0" rtl="0" algn="l">
              <a:spcBef>
                <a:spcPts val="0"/>
              </a:spcBef>
              <a:spcAft>
                <a:spcPts val="0"/>
              </a:spcAft>
              <a:buNone/>
            </a:pPr>
            <a:r>
              <a:rPr lang="en-GB" sz="1300">
                <a:solidFill>
                  <a:srgbClr val="FFFF00"/>
                </a:solidFill>
                <a:latin typeface="Lato"/>
                <a:ea typeface="Lato"/>
                <a:cs typeface="Lato"/>
                <a:sym typeface="Lato"/>
              </a:rPr>
              <a:t>Due 3/23/21, Expected 3/23/21</a:t>
            </a:r>
            <a:endParaRPr>
              <a:solidFill>
                <a:srgbClr val="FFFF00"/>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3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Overview of Sensors Programming Progress</a:t>
            </a:r>
            <a:endParaRPr>
              <a:solidFill>
                <a:srgbClr val="FFFFFF"/>
              </a:solidFill>
            </a:endParaRPr>
          </a:p>
        </p:txBody>
      </p:sp>
      <p:sp>
        <p:nvSpPr>
          <p:cNvPr id="536" name="Google Shape;536;p38"/>
          <p:cNvSpPr txBox="1"/>
          <p:nvPr>
            <p:ph idx="1" type="body"/>
          </p:nvPr>
        </p:nvSpPr>
        <p:spPr>
          <a:xfrm>
            <a:off x="549175" y="1567550"/>
            <a:ext cx="8385000" cy="3348300"/>
          </a:xfrm>
          <a:prstGeom prst="rect">
            <a:avLst/>
          </a:prstGeom>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a:t>Progress in sensors programming was made in the following ways:</a:t>
            </a:r>
            <a:endParaRPr/>
          </a:p>
          <a:p>
            <a:pPr indent="-311150" lvl="0" marL="457200" rtl="0" algn="l">
              <a:spcBef>
                <a:spcPts val="1200"/>
              </a:spcBef>
              <a:spcAft>
                <a:spcPts val="0"/>
              </a:spcAft>
              <a:buSzPts val="1300"/>
              <a:buChar char="●"/>
            </a:pPr>
            <a:r>
              <a:rPr lang="en-GB"/>
              <a:t>Milestone: Decide on microcontroller, microprocessor, and sensors </a:t>
            </a:r>
            <a:r>
              <a:rPr lang="en-GB">
                <a:solidFill>
                  <a:srgbClr val="00FF00"/>
                </a:solidFill>
              </a:rPr>
              <a:t>Completed 2/5/21</a:t>
            </a:r>
            <a:endParaRPr/>
          </a:p>
          <a:p>
            <a:pPr indent="-311150" lvl="0" marL="457200" rtl="0" algn="l">
              <a:spcBef>
                <a:spcPts val="0"/>
              </a:spcBef>
              <a:spcAft>
                <a:spcPts val="0"/>
              </a:spcAft>
              <a:buSzPts val="1300"/>
              <a:buChar char="●"/>
            </a:pPr>
            <a:r>
              <a:rPr lang="en-GB"/>
              <a:t>Milestone: Basic software interface with microcontroller sensors </a:t>
            </a:r>
            <a:r>
              <a:rPr lang="en-GB">
                <a:solidFill>
                  <a:srgbClr val="00FF00"/>
                </a:solidFill>
              </a:rPr>
              <a:t>Completed 2/26/21</a:t>
            </a:r>
            <a:endParaRPr/>
          </a:p>
          <a:p>
            <a:pPr indent="-311150" lvl="0" marL="457200" rtl="0" algn="l">
              <a:spcBef>
                <a:spcPts val="0"/>
              </a:spcBef>
              <a:spcAft>
                <a:spcPts val="0"/>
              </a:spcAft>
              <a:buSzPts val="1300"/>
              <a:buChar char="●"/>
            </a:pPr>
            <a:r>
              <a:rPr lang="en-GB"/>
              <a:t>Milestone: Read from sensors using interrupts </a:t>
            </a:r>
            <a:r>
              <a:rPr lang="en-GB">
                <a:solidFill>
                  <a:srgbClr val="00FF00"/>
                </a:solidFill>
              </a:rPr>
              <a:t>C</a:t>
            </a:r>
            <a:r>
              <a:rPr lang="en-GB">
                <a:solidFill>
                  <a:srgbClr val="00FF00"/>
                </a:solidFill>
              </a:rPr>
              <a:t>ompleted </a:t>
            </a:r>
            <a:r>
              <a:rPr lang="en-GB">
                <a:solidFill>
                  <a:srgbClr val="00FF00"/>
                </a:solidFill>
              </a:rPr>
              <a:t>3/19/21</a:t>
            </a:r>
            <a:r>
              <a:rPr lang="en-GB"/>
              <a:t> </a:t>
            </a:r>
            <a:endParaRPr/>
          </a:p>
          <a:p>
            <a:pPr indent="-298450" lvl="1" marL="914400" rtl="0" algn="l">
              <a:spcBef>
                <a:spcPts val="0"/>
              </a:spcBef>
              <a:spcAft>
                <a:spcPts val="0"/>
              </a:spcAft>
              <a:buSzPts val="1100"/>
              <a:buChar char="○"/>
            </a:pPr>
            <a:r>
              <a:rPr lang="en-GB"/>
              <a:t>Switched from ATMega to PIC32 microcontroller</a:t>
            </a:r>
            <a:endParaRPr/>
          </a:p>
          <a:p>
            <a:pPr indent="-298450" lvl="1" marL="914400" rtl="0" algn="l">
              <a:spcBef>
                <a:spcPts val="0"/>
              </a:spcBef>
              <a:spcAft>
                <a:spcPts val="0"/>
              </a:spcAft>
              <a:buSzPts val="1100"/>
              <a:buChar char="○"/>
            </a:pPr>
            <a:r>
              <a:rPr lang="en-GB"/>
              <a:t>Using ultrasonic sensors to determine distance </a:t>
            </a:r>
            <a:r>
              <a:rPr lang="en-GB">
                <a:solidFill>
                  <a:srgbClr val="00FF00"/>
                </a:solidFill>
              </a:rPr>
              <a:t>Complete</a:t>
            </a:r>
            <a:endParaRPr/>
          </a:p>
          <a:p>
            <a:pPr indent="-298450" lvl="1" marL="914400" rtl="0" algn="l">
              <a:spcBef>
                <a:spcPts val="0"/>
              </a:spcBef>
              <a:spcAft>
                <a:spcPts val="0"/>
              </a:spcAft>
              <a:buClr>
                <a:srgbClr val="FFFFFF"/>
              </a:buClr>
              <a:buSzPts val="1100"/>
              <a:buChar char="○"/>
            </a:pPr>
            <a:r>
              <a:rPr lang="en-GB"/>
              <a:t>Using IMU sensor to determine acceleration, angular acceleration, and magnetic field </a:t>
            </a:r>
            <a:r>
              <a:rPr lang="en-GB">
                <a:solidFill>
                  <a:srgbClr val="00FF00"/>
                </a:solidFill>
              </a:rPr>
              <a:t>Complete</a:t>
            </a:r>
            <a:endParaRPr>
              <a:solidFill>
                <a:srgbClr val="00FF00"/>
              </a:solidFill>
            </a:endParaRPr>
          </a:p>
          <a:p>
            <a:pPr indent="-298450" lvl="1" marL="914400" rtl="0" algn="l">
              <a:spcBef>
                <a:spcPts val="0"/>
              </a:spcBef>
              <a:spcAft>
                <a:spcPts val="0"/>
              </a:spcAft>
              <a:buClr>
                <a:srgbClr val="FFFFFF"/>
              </a:buClr>
              <a:buSzPts val="1100"/>
              <a:buChar char="○"/>
            </a:pPr>
            <a:r>
              <a:rPr lang="en-GB">
                <a:solidFill>
                  <a:srgbClr val="FFFFFF"/>
                </a:solidFill>
              </a:rPr>
              <a:t>Using altimeter to determine altitude and temperature </a:t>
            </a:r>
            <a:r>
              <a:rPr lang="en-GB">
                <a:solidFill>
                  <a:srgbClr val="00FF00"/>
                </a:solidFill>
              </a:rPr>
              <a:t>Complete</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Using GPS to determine longitude and latitude </a:t>
            </a:r>
            <a:r>
              <a:rPr lang="en-GB">
                <a:solidFill>
                  <a:srgbClr val="00FF00"/>
                </a:solidFill>
              </a:rPr>
              <a:t>Complete</a:t>
            </a:r>
            <a:endParaRPr>
              <a:solidFill>
                <a:srgbClr val="FFFFFF"/>
              </a:solidFill>
            </a:endParaRPr>
          </a:p>
          <a:p>
            <a:pPr indent="-311150" lvl="0" marL="457200" rtl="0" algn="l">
              <a:spcBef>
                <a:spcPts val="0"/>
              </a:spcBef>
              <a:spcAft>
                <a:spcPts val="0"/>
              </a:spcAft>
              <a:buClr>
                <a:srgbClr val="FFFFFF"/>
              </a:buClr>
              <a:buSzPts val="1300"/>
              <a:buChar char="●"/>
            </a:pPr>
            <a:r>
              <a:rPr lang="en-GB"/>
              <a:t>Milestone: </a:t>
            </a:r>
            <a:r>
              <a:rPr lang="en-GB">
                <a:solidFill>
                  <a:srgbClr val="FFFFFF"/>
                </a:solidFill>
              </a:rPr>
              <a:t>Reading from all sensors at the same time </a:t>
            </a:r>
            <a:r>
              <a:rPr lang="en-GB">
                <a:solidFill>
                  <a:srgbClr val="FF0000"/>
                </a:solidFill>
              </a:rPr>
              <a:t>Late - Due Date 3/19/21, Expected 3/22/21</a:t>
            </a:r>
            <a:endParaRPr>
              <a:solidFill>
                <a:srgbClr val="FF0000"/>
              </a:solidFill>
            </a:endParaRPr>
          </a:p>
          <a:p>
            <a:pPr indent="-311150" lvl="0" marL="457200" rtl="0" algn="l">
              <a:spcBef>
                <a:spcPts val="0"/>
              </a:spcBef>
              <a:spcAft>
                <a:spcPts val="0"/>
              </a:spcAft>
              <a:buClr>
                <a:srgbClr val="FFFFFF"/>
              </a:buClr>
              <a:buSzPts val="1300"/>
              <a:buChar char="●"/>
            </a:pPr>
            <a:r>
              <a:rPr lang="en-GB">
                <a:solidFill>
                  <a:srgbClr val="FFFFFF"/>
                </a:solidFill>
              </a:rPr>
              <a:t>Milestone: Implement electronic actuators in software (ESC, motor, servos) </a:t>
            </a:r>
            <a:r>
              <a:rPr lang="en-GB">
                <a:solidFill>
                  <a:srgbClr val="FF0000"/>
                </a:solidFill>
              </a:rPr>
              <a:t>Delayed - Due Date 3/19/21, Expected 3/26/21</a:t>
            </a:r>
            <a:endParaRPr>
              <a:solidFill>
                <a:srgbClr val="FFFFFF"/>
              </a:solidFill>
            </a:endParaRPr>
          </a:p>
          <a:p>
            <a:pPr indent="0" lvl="0" marL="0" rtl="0" algn="l">
              <a:spcBef>
                <a:spcPts val="1200"/>
              </a:spcBef>
              <a:spcAft>
                <a:spcPts val="1200"/>
              </a:spcAft>
              <a:buNone/>
            </a:pPr>
            <a:r>
              <a:rPr b="1" lang="en-GB">
                <a:solidFill>
                  <a:srgbClr val="FFFFFF"/>
                </a:solidFill>
              </a:rPr>
              <a:t>Conclusion:</a:t>
            </a:r>
            <a:r>
              <a:rPr lang="en-GB">
                <a:solidFill>
                  <a:srgbClr val="FFFFFF"/>
                </a:solidFill>
              </a:rPr>
              <a:t> All sensors were </a:t>
            </a:r>
            <a:r>
              <a:rPr lang="en-GB">
                <a:solidFill>
                  <a:srgbClr val="FFFFFF"/>
                </a:solidFill>
              </a:rPr>
              <a:t>successfully</a:t>
            </a:r>
            <a:r>
              <a:rPr lang="en-GB">
                <a:solidFill>
                  <a:srgbClr val="FFFFFF"/>
                </a:solidFill>
              </a:rPr>
              <a:t> read from individually, but reading from all of them at the same time is behind schedule due to a late change in microcontroller</a:t>
            </a:r>
            <a:endParaRPr>
              <a:solidFill>
                <a:srgbClr val="FFFFFF"/>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sp>
        <p:nvSpPr>
          <p:cNvPr id="541" name="Google Shape;541;p39"/>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Ultrasonic Sensors were Configured with Interrupts and Input Capture</a:t>
            </a:r>
            <a:endParaRPr/>
          </a:p>
        </p:txBody>
      </p:sp>
      <p:sp>
        <p:nvSpPr>
          <p:cNvPr id="542" name="Google Shape;542;p39"/>
          <p:cNvSpPr txBox="1"/>
          <p:nvPr>
            <p:ph idx="1" type="body"/>
          </p:nvPr>
        </p:nvSpPr>
        <p:spPr>
          <a:xfrm>
            <a:off x="1297500" y="1252400"/>
            <a:ext cx="7038900" cy="3857700"/>
          </a:xfrm>
          <a:prstGeom prst="rect">
            <a:avLst/>
          </a:prstGeom>
        </p:spPr>
        <p:txBody>
          <a:bodyPr anchorCtr="0" anchor="t" bIns="91425" lIns="91425" spcFirstLastPara="1" rIns="91425" wrap="square" tIns="91425">
            <a:normAutofit lnSpcReduction="10000"/>
          </a:bodyPr>
          <a:lstStyle/>
          <a:p>
            <a:pPr indent="-311150" lvl="0" marL="457200" rtl="0" algn="l">
              <a:spcBef>
                <a:spcPts val="0"/>
              </a:spcBef>
              <a:spcAft>
                <a:spcPts val="0"/>
              </a:spcAft>
              <a:buSzPts val="1300"/>
              <a:buChar char="●"/>
            </a:pPr>
            <a:r>
              <a:rPr b="1" lang="en-GB"/>
              <a:t>Requirement: </a:t>
            </a:r>
            <a:r>
              <a:rPr lang="en-GB"/>
              <a:t>Use ultrasonic sensors to determine distance from drone</a:t>
            </a:r>
            <a:endParaRPr/>
          </a:p>
          <a:p>
            <a:pPr indent="-311150" lvl="0" marL="457200" rtl="0" algn="l">
              <a:spcBef>
                <a:spcPts val="0"/>
              </a:spcBef>
              <a:spcAft>
                <a:spcPts val="0"/>
              </a:spcAft>
              <a:buSzPts val="1300"/>
              <a:buChar char="●"/>
            </a:pPr>
            <a:r>
              <a:rPr b="1" lang="en-GB"/>
              <a:t>Interface procedure:</a:t>
            </a:r>
            <a:endParaRPr b="1"/>
          </a:p>
          <a:p>
            <a:pPr indent="-298450" lvl="1" marL="914400" rtl="0" algn="l">
              <a:spcBef>
                <a:spcPts val="0"/>
              </a:spcBef>
              <a:spcAft>
                <a:spcPts val="0"/>
              </a:spcAft>
              <a:buSzPts val="1100"/>
              <a:buChar char="○"/>
            </a:pPr>
            <a:r>
              <a:rPr lang="en-GB"/>
              <a:t>Every 60ms, raise trigger pin high for 10us using timer and interrupts</a:t>
            </a:r>
            <a:endParaRPr/>
          </a:p>
          <a:p>
            <a:pPr indent="-298450" lvl="1" marL="914400" rtl="0" algn="l">
              <a:spcBef>
                <a:spcPts val="0"/>
              </a:spcBef>
              <a:spcAft>
                <a:spcPts val="0"/>
              </a:spcAft>
              <a:buSzPts val="1100"/>
              <a:buChar char="○"/>
            </a:pPr>
            <a:r>
              <a:rPr lang="en-GB"/>
              <a:t>Time how long echo pin stays high with input capture tracking state of echo pin</a:t>
            </a:r>
            <a:endParaRPr/>
          </a:p>
          <a:p>
            <a:pPr indent="-298450" lvl="1" marL="914400" rtl="0" algn="l">
              <a:spcBef>
                <a:spcPts val="0"/>
              </a:spcBef>
              <a:spcAft>
                <a:spcPts val="0"/>
              </a:spcAft>
              <a:buSzPts val="1100"/>
              <a:buChar char="○"/>
            </a:pPr>
            <a:r>
              <a:rPr lang="en-GB"/>
              <a:t>Determine distance from ultrasonic knowing that speed of sound is 343 m/s</a:t>
            </a:r>
            <a:endParaRPr b="1"/>
          </a:p>
          <a:p>
            <a:pPr indent="-311150" lvl="0" marL="457200" rtl="0" algn="l">
              <a:spcBef>
                <a:spcPts val="0"/>
              </a:spcBef>
              <a:spcAft>
                <a:spcPts val="0"/>
              </a:spcAft>
              <a:buSzPts val="1300"/>
              <a:buChar char="●"/>
            </a:pPr>
            <a:r>
              <a:rPr b="1" lang="en-GB"/>
              <a:t>Verification:</a:t>
            </a:r>
            <a:endParaRPr b="1"/>
          </a:p>
          <a:p>
            <a:pPr indent="-298450" lvl="1" marL="914400" rtl="0" algn="l">
              <a:spcBef>
                <a:spcPts val="0"/>
              </a:spcBef>
              <a:spcAft>
                <a:spcPts val="0"/>
              </a:spcAft>
              <a:buSzPts val="1100"/>
              <a:buChar char="○"/>
            </a:pPr>
            <a:r>
              <a:rPr lang="en-GB"/>
              <a:t>Tested at a distance of a constant 300mm (measured with ruler) from obstacle:</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298450" lvl="1" marL="914400" rtl="0" algn="l">
              <a:spcBef>
                <a:spcPts val="1200"/>
              </a:spcBef>
              <a:spcAft>
                <a:spcPts val="0"/>
              </a:spcAft>
              <a:buSzPts val="1100"/>
              <a:buChar char="○"/>
            </a:pPr>
            <a:r>
              <a:rPr lang="en-GB"/>
              <a:t>Average distance of 294mm measured</a:t>
            </a:r>
            <a:endParaRPr/>
          </a:p>
          <a:p>
            <a:pPr indent="-311150" lvl="0" marL="457200" rtl="0" algn="l">
              <a:spcBef>
                <a:spcPts val="0"/>
              </a:spcBef>
              <a:spcAft>
                <a:spcPts val="0"/>
              </a:spcAft>
              <a:buSzPts val="1300"/>
              <a:buChar char="●"/>
            </a:pPr>
            <a:r>
              <a:rPr b="1" lang="en-GB"/>
              <a:t>Conclusion:</a:t>
            </a:r>
            <a:r>
              <a:rPr lang="en-GB"/>
              <a:t> Ultrasonic sensors were able to determine distance within 6mm</a:t>
            </a:r>
            <a:endParaRPr/>
          </a:p>
        </p:txBody>
      </p:sp>
      <p:sp>
        <p:nvSpPr>
          <p:cNvPr id="543" name="Google Shape;543;p39"/>
          <p:cNvSpPr txBox="1"/>
          <p:nvPr/>
        </p:nvSpPr>
        <p:spPr>
          <a:xfrm>
            <a:off x="7993875" y="139325"/>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pic>
        <p:nvPicPr>
          <p:cNvPr id="544" name="Google Shape;544;p39" title="Chart"/>
          <p:cNvPicPr preferRelativeResize="0"/>
          <p:nvPr/>
        </p:nvPicPr>
        <p:blipFill>
          <a:blip r:embed="rId3">
            <a:alphaModFix/>
          </a:blip>
          <a:stretch>
            <a:fillRect/>
          </a:stretch>
        </p:blipFill>
        <p:spPr>
          <a:xfrm>
            <a:off x="2722238" y="2694175"/>
            <a:ext cx="3699527" cy="1773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40"/>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IMU Sensor</a:t>
            </a:r>
            <a:r>
              <a:rPr lang="en-GB"/>
              <a:t> was Configured with I2C and Interrupts</a:t>
            </a:r>
            <a:endParaRPr sz="2650"/>
          </a:p>
          <a:p>
            <a:pPr indent="0" lvl="0" marL="0" rtl="0" algn="l">
              <a:spcBef>
                <a:spcPts val="0"/>
              </a:spcBef>
              <a:spcAft>
                <a:spcPts val="0"/>
              </a:spcAft>
              <a:buNone/>
            </a:pPr>
            <a:r>
              <a:t/>
            </a:r>
            <a:endParaRPr/>
          </a:p>
        </p:txBody>
      </p:sp>
      <p:sp>
        <p:nvSpPr>
          <p:cNvPr id="550" name="Google Shape;550;p40"/>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GB"/>
              <a:t>Requirement: </a:t>
            </a:r>
            <a:r>
              <a:rPr lang="en-GB"/>
              <a:t>Use IMU sensor to determine acceleration, angular acceleration, and Earth’s magnetic field along x, y, z axes</a:t>
            </a:r>
            <a:endParaRPr/>
          </a:p>
          <a:p>
            <a:pPr indent="-311150" lvl="0" marL="457200" rtl="0" algn="l">
              <a:spcBef>
                <a:spcPts val="0"/>
              </a:spcBef>
              <a:spcAft>
                <a:spcPts val="0"/>
              </a:spcAft>
              <a:buSzPts val="1300"/>
              <a:buChar char="●"/>
            </a:pPr>
            <a:r>
              <a:rPr b="1" lang="en-GB"/>
              <a:t>Interface procedure:</a:t>
            </a:r>
            <a:endParaRPr b="1"/>
          </a:p>
          <a:p>
            <a:pPr indent="-298450" lvl="1" marL="914400" rtl="0" algn="l">
              <a:spcBef>
                <a:spcPts val="0"/>
              </a:spcBef>
              <a:spcAft>
                <a:spcPts val="0"/>
              </a:spcAft>
              <a:buSzPts val="1100"/>
              <a:buChar char="○"/>
            </a:pPr>
            <a:r>
              <a:rPr lang="en-GB"/>
              <a:t>Set up I2C protocol with PIC32 as master and IMU as slave</a:t>
            </a:r>
            <a:endParaRPr/>
          </a:p>
          <a:p>
            <a:pPr indent="-298450" lvl="1" marL="914400" rtl="0" algn="l">
              <a:spcBef>
                <a:spcPts val="0"/>
              </a:spcBef>
              <a:spcAft>
                <a:spcPts val="0"/>
              </a:spcAft>
              <a:buSzPts val="1100"/>
              <a:buChar char="○"/>
            </a:pPr>
            <a:r>
              <a:rPr lang="en-GB"/>
              <a:t>Read from IMU when interrupt pin on IMU goes high signifying it has new data</a:t>
            </a:r>
            <a:endParaRPr/>
          </a:p>
          <a:p>
            <a:pPr indent="-298450" lvl="1" marL="914400" rtl="0" algn="l">
              <a:spcBef>
                <a:spcPts val="0"/>
              </a:spcBef>
              <a:spcAft>
                <a:spcPts val="0"/>
              </a:spcAft>
              <a:buSzPts val="1100"/>
              <a:buChar char="○"/>
            </a:pPr>
            <a:r>
              <a:rPr lang="en-GB"/>
              <a:t>Convert raw data to acceleration, angular acceleration, and magnetic field</a:t>
            </a:r>
            <a:endParaRPr/>
          </a:p>
          <a:p>
            <a:pPr indent="-311150" lvl="0" marL="457200" rtl="0" algn="l">
              <a:spcBef>
                <a:spcPts val="0"/>
              </a:spcBef>
              <a:spcAft>
                <a:spcPts val="0"/>
              </a:spcAft>
              <a:buSzPts val="1300"/>
              <a:buChar char="●"/>
            </a:pPr>
            <a:r>
              <a:rPr b="1" lang="en-GB"/>
              <a:t>Verification and Conclusion:</a:t>
            </a:r>
            <a:endParaRPr b="1"/>
          </a:p>
          <a:p>
            <a:pPr indent="-298450" lvl="1" marL="914400" rtl="0" algn="l">
              <a:spcBef>
                <a:spcPts val="0"/>
              </a:spcBef>
              <a:spcAft>
                <a:spcPts val="0"/>
              </a:spcAft>
              <a:buSzPts val="1100"/>
              <a:buChar char="○"/>
            </a:pPr>
            <a:r>
              <a:rPr lang="en-GB"/>
              <a:t>Shown on next slide</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 </a:t>
            </a:r>
            <a:endParaRPr/>
          </a:p>
        </p:txBody>
      </p:sp>
      <p:sp>
        <p:nvSpPr>
          <p:cNvPr id="551" name="Google Shape;551;p40"/>
          <p:cNvSpPr txBox="1"/>
          <p:nvPr/>
        </p:nvSpPr>
        <p:spPr>
          <a:xfrm>
            <a:off x="7993875" y="139325"/>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4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IMU Sensor was Configured with I2C and Interrupts: Verification and Conclusion</a:t>
            </a:r>
            <a:endParaRPr/>
          </a:p>
        </p:txBody>
      </p:sp>
      <p:sp>
        <p:nvSpPr>
          <p:cNvPr id="557" name="Google Shape;557;p41"/>
          <p:cNvSpPr txBox="1"/>
          <p:nvPr>
            <p:ph idx="1" type="body"/>
          </p:nvPr>
        </p:nvSpPr>
        <p:spPr>
          <a:xfrm>
            <a:off x="317650" y="3094150"/>
            <a:ext cx="2977500" cy="12993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SzPct val="100000"/>
              <a:buChar char="●"/>
            </a:pPr>
            <a:r>
              <a:rPr lang="en-GB"/>
              <a:t>Measured with IMU</a:t>
            </a:r>
            <a:r>
              <a:rPr lang="en-GB"/>
              <a:t> flat on the table</a:t>
            </a:r>
            <a:endParaRPr/>
          </a:p>
          <a:p>
            <a:pPr indent="-292576" lvl="0" marL="457200" rtl="0" algn="l">
              <a:spcBef>
                <a:spcPts val="0"/>
              </a:spcBef>
              <a:spcAft>
                <a:spcPts val="0"/>
              </a:spcAft>
              <a:buSzPct val="100000"/>
              <a:buChar char="●"/>
            </a:pPr>
            <a:r>
              <a:rPr lang="en-GB"/>
              <a:t>Expected value of F</a:t>
            </a:r>
            <a:r>
              <a:rPr baseline="-25000" lang="en-GB"/>
              <a:t>g</a:t>
            </a:r>
            <a:r>
              <a:rPr lang="en-GB"/>
              <a:t> = 980 cm/s</a:t>
            </a:r>
            <a:r>
              <a:rPr baseline="30000" lang="en-GB"/>
              <a:t>2</a:t>
            </a:r>
            <a:r>
              <a:rPr lang="en-GB"/>
              <a:t> only along Z-axis, 0 along other axes</a:t>
            </a:r>
            <a:endParaRPr/>
          </a:p>
          <a:p>
            <a:pPr indent="-292576" lvl="0" marL="457200" rtl="0" algn="l">
              <a:spcBef>
                <a:spcPts val="0"/>
              </a:spcBef>
              <a:spcAft>
                <a:spcPts val="0"/>
              </a:spcAft>
              <a:buSzPct val="100000"/>
              <a:buChar char="●"/>
            </a:pPr>
            <a:r>
              <a:rPr lang="en-GB"/>
              <a:t>Actual Average Values:</a:t>
            </a:r>
            <a:endParaRPr/>
          </a:p>
          <a:p>
            <a:pPr indent="-282733" lvl="1" marL="914400" rtl="0" algn="l">
              <a:spcBef>
                <a:spcPts val="0"/>
              </a:spcBef>
              <a:spcAft>
                <a:spcPts val="0"/>
              </a:spcAft>
              <a:buSzPct val="100000"/>
              <a:buChar char="○"/>
            </a:pPr>
            <a:r>
              <a:rPr lang="en-GB"/>
              <a:t>Accel</a:t>
            </a:r>
            <a:r>
              <a:rPr baseline="-25000" lang="en-GB"/>
              <a:t>x</a:t>
            </a:r>
            <a:r>
              <a:rPr lang="en-GB"/>
              <a:t>= 9.341180124 c</a:t>
            </a:r>
            <a:r>
              <a:rPr lang="en-GB"/>
              <a:t>m/</a:t>
            </a:r>
            <a:r>
              <a:rPr lang="en-GB" sz="1300"/>
              <a:t>s</a:t>
            </a:r>
            <a:r>
              <a:rPr baseline="30000" lang="en-GB" sz="1300"/>
              <a:t>2</a:t>
            </a:r>
            <a:endParaRPr/>
          </a:p>
          <a:p>
            <a:pPr indent="-282733" lvl="1" marL="914400" rtl="0" algn="l">
              <a:spcBef>
                <a:spcPts val="0"/>
              </a:spcBef>
              <a:spcAft>
                <a:spcPts val="0"/>
              </a:spcAft>
              <a:buSzPct val="100000"/>
              <a:buChar char="○"/>
            </a:pPr>
            <a:r>
              <a:rPr lang="en-GB"/>
              <a:t>Accel</a:t>
            </a:r>
            <a:r>
              <a:rPr baseline="-25000" lang="en-GB"/>
              <a:t>Y</a:t>
            </a:r>
            <a:r>
              <a:rPr lang="en-GB"/>
              <a:t> = -14.13291925 cm/</a:t>
            </a:r>
            <a:r>
              <a:rPr lang="en-GB" sz="1300"/>
              <a:t>s</a:t>
            </a:r>
            <a:r>
              <a:rPr baseline="30000" lang="en-GB" sz="1300"/>
              <a:t>2</a:t>
            </a:r>
            <a:endParaRPr/>
          </a:p>
          <a:p>
            <a:pPr indent="-282733" lvl="1" marL="914400" rtl="0" algn="l">
              <a:spcBef>
                <a:spcPts val="0"/>
              </a:spcBef>
              <a:spcAft>
                <a:spcPts val="0"/>
              </a:spcAft>
              <a:buSzPct val="100000"/>
              <a:buChar char="○"/>
            </a:pPr>
            <a:r>
              <a:rPr lang="en-GB"/>
              <a:t>Accel</a:t>
            </a:r>
            <a:r>
              <a:rPr baseline="-25000" lang="en-GB"/>
              <a:t>Z</a:t>
            </a:r>
            <a:r>
              <a:rPr lang="en-GB"/>
              <a:t> = 1020.67764 cm/</a:t>
            </a:r>
            <a:r>
              <a:rPr lang="en-GB" sz="1300"/>
              <a:t>s</a:t>
            </a:r>
            <a:r>
              <a:rPr baseline="30000" lang="en-GB" sz="1300"/>
              <a:t>2</a:t>
            </a:r>
            <a:endParaRPr/>
          </a:p>
        </p:txBody>
      </p:sp>
      <p:sp>
        <p:nvSpPr>
          <p:cNvPr id="558" name="Google Shape;558;p41"/>
          <p:cNvSpPr txBox="1"/>
          <p:nvPr>
            <p:ph idx="1" type="body"/>
          </p:nvPr>
        </p:nvSpPr>
        <p:spPr>
          <a:xfrm>
            <a:off x="3238950" y="3094150"/>
            <a:ext cx="2977500" cy="12993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SzPct val="100000"/>
              <a:buChar char="●"/>
            </a:pPr>
            <a:r>
              <a:rPr lang="en-GB"/>
              <a:t>Measured while rotating IMU back and forth 270° along Z-axis</a:t>
            </a:r>
            <a:endParaRPr/>
          </a:p>
          <a:p>
            <a:pPr indent="-292576" lvl="0" marL="457200" rtl="0" algn="l">
              <a:spcBef>
                <a:spcPts val="0"/>
              </a:spcBef>
              <a:spcAft>
                <a:spcPts val="0"/>
              </a:spcAft>
              <a:buSzPct val="100000"/>
              <a:buChar char="●"/>
            </a:pPr>
            <a:r>
              <a:rPr lang="en-GB"/>
              <a:t>Expected value of 0</a:t>
            </a:r>
            <a:r>
              <a:rPr lang="en-GB"/>
              <a:t>°</a:t>
            </a:r>
            <a:r>
              <a:rPr lang="en-GB" sz="1100"/>
              <a:t>/</a:t>
            </a:r>
            <a:r>
              <a:rPr lang="en-GB"/>
              <a:t>s</a:t>
            </a:r>
            <a:r>
              <a:rPr lang="en-GB" sz="1100"/>
              <a:t> on every axis</a:t>
            </a:r>
            <a:endParaRPr/>
          </a:p>
          <a:p>
            <a:pPr indent="-292576" lvl="0" marL="457200" rtl="0" algn="l">
              <a:spcBef>
                <a:spcPts val="0"/>
              </a:spcBef>
              <a:spcAft>
                <a:spcPts val="0"/>
              </a:spcAft>
              <a:buSzPct val="100000"/>
              <a:buChar char="●"/>
            </a:pPr>
            <a:r>
              <a:rPr lang="en-GB"/>
              <a:t>Actual Average Values:</a:t>
            </a:r>
            <a:endParaRPr/>
          </a:p>
          <a:p>
            <a:pPr indent="-282733" lvl="1" marL="914400" rtl="0" algn="l">
              <a:spcBef>
                <a:spcPts val="0"/>
              </a:spcBef>
              <a:spcAft>
                <a:spcPts val="0"/>
              </a:spcAft>
              <a:buSzPct val="100000"/>
              <a:buChar char="○"/>
            </a:pPr>
            <a:r>
              <a:rPr lang="en-GB"/>
              <a:t>Gyro</a:t>
            </a:r>
            <a:r>
              <a:rPr baseline="-25000" lang="en-GB"/>
              <a:t>x</a:t>
            </a:r>
            <a:r>
              <a:rPr lang="en-GB"/>
              <a:t>= 2.132857143 </a:t>
            </a:r>
            <a:r>
              <a:rPr lang="en-GB" sz="1300"/>
              <a:t>°</a:t>
            </a:r>
            <a:r>
              <a:rPr lang="en-GB"/>
              <a:t>/</a:t>
            </a:r>
            <a:r>
              <a:rPr lang="en-GB" sz="1300"/>
              <a:t>s</a:t>
            </a:r>
            <a:endParaRPr/>
          </a:p>
          <a:p>
            <a:pPr indent="-282733" lvl="1" marL="914400" rtl="0" algn="l">
              <a:spcBef>
                <a:spcPts val="0"/>
              </a:spcBef>
              <a:spcAft>
                <a:spcPts val="0"/>
              </a:spcAft>
              <a:buSzPct val="100000"/>
              <a:buChar char="○"/>
            </a:pPr>
            <a:r>
              <a:rPr lang="en-GB"/>
              <a:t>Gyro</a:t>
            </a:r>
            <a:r>
              <a:rPr baseline="-25000" lang="en-GB"/>
              <a:t>Y</a:t>
            </a:r>
            <a:r>
              <a:rPr lang="en-GB"/>
              <a:t> = -0.8745962733 </a:t>
            </a:r>
            <a:r>
              <a:rPr lang="en-GB" sz="1300"/>
              <a:t>°</a:t>
            </a:r>
            <a:r>
              <a:rPr lang="en-GB"/>
              <a:t>/</a:t>
            </a:r>
            <a:r>
              <a:rPr lang="en-GB" sz="1300"/>
              <a:t>s</a:t>
            </a:r>
            <a:endParaRPr/>
          </a:p>
          <a:p>
            <a:pPr indent="-282733" lvl="1" marL="914400" rtl="0" algn="l">
              <a:spcBef>
                <a:spcPts val="0"/>
              </a:spcBef>
              <a:spcAft>
                <a:spcPts val="0"/>
              </a:spcAft>
              <a:buSzPct val="100000"/>
              <a:buChar char="○"/>
            </a:pPr>
            <a:r>
              <a:rPr lang="en-GB"/>
              <a:t>Gyro</a:t>
            </a:r>
            <a:r>
              <a:rPr baseline="-25000" lang="en-GB"/>
              <a:t>Z</a:t>
            </a:r>
            <a:r>
              <a:rPr lang="en-GB"/>
              <a:t> = 12.26204969 </a:t>
            </a:r>
            <a:r>
              <a:rPr lang="en-GB" sz="1300"/>
              <a:t>°</a:t>
            </a:r>
            <a:r>
              <a:rPr lang="en-GB"/>
              <a:t>/</a:t>
            </a:r>
            <a:r>
              <a:rPr lang="en-GB" sz="1300"/>
              <a:t>s</a:t>
            </a:r>
            <a:endParaRPr/>
          </a:p>
        </p:txBody>
      </p:sp>
      <p:sp>
        <p:nvSpPr>
          <p:cNvPr id="559" name="Google Shape;559;p41"/>
          <p:cNvSpPr txBox="1"/>
          <p:nvPr>
            <p:ph idx="1" type="body"/>
          </p:nvPr>
        </p:nvSpPr>
        <p:spPr>
          <a:xfrm>
            <a:off x="5887350" y="3094150"/>
            <a:ext cx="2977500" cy="1299300"/>
          </a:xfrm>
          <a:prstGeom prst="rect">
            <a:avLst/>
          </a:prstGeom>
        </p:spPr>
        <p:txBody>
          <a:bodyPr anchorCtr="0" anchor="t" bIns="91425" lIns="91425" spcFirstLastPara="1" rIns="91425" wrap="square" tIns="91425">
            <a:normAutofit fontScale="77500" lnSpcReduction="20000"/>
          </a:bodyPr>
          <a:lstStyle/>
          <a:p>
            <a:pPr indent="-292576" lvl="0" marL="457200" rtl="0" algn="l">
              <a:spcBef>
                <a:spcPts val="0"/>
              </a:spcBef>
              <a:spcAft>
                <a:spcPts val="0"/>
              </a:spcAft>
              <a:buSzPct val="100000"/>
              <a:buChar char="●"/>
            </a:pPr>
            <a:r>
              <a:rPr lang="en-GB"/>
              <a:t>Measured with IMU flat on the table</a:t>
            </a:r>
            <a:endParaRPr/>
          </a:p>
          <a:p>
            <a:pPr indent="-292576" lvl="0" marL="457200" rtl="0" algn="l">
              <a:spcBef>
                <a:spcPts val="0"/>
              </a:spcBef>
              <a:spcAft>
                <a:spcPts val="0"/>
              </a:spcAft>
              <a:buSzPct val="100000"/>
              <a:buChar char="●"/>
            </a:pPr>
            <a:r>
              <a:rPr lang="en-GB"/>
              <a:t>Standard magnitude of Earth’s magnetic field between 25 to 65 uT</a:t>
            </a:r>
            <a:endParaRPr/>
          </a:p>
          <a:p>
            <a:pPr indent="-282733" lvl="0" marL="457200" rtl="0" algn="l">
              <a:spcBef>
                <a:spcPts val="0"/>
              </a:spcBef>
              <a:spcAft>
                <a:spcPts val="0"/>
              </a:spcAft>
              <a:buSzPct val="100000"/>
              <a:buChar char="●"/>
            </a:pPr>
            <a:r>
              <a:rPr lang="en-GB" sz="1100"/>
              <a:t>Actual Average</a:t>
            </a:r>
            <a:r>
              <a:rPr lang="en-GB" sz="1100"/>
              <a:t> Values:</a:t>
            </a:r>
            <a:endParaRPr sz="1100"/>
          </a:p>
          <a:p>
            <a:pPr indent="-282733" lvl="1" marL="914400" rtl="0" algn="l">
              <a:spcBef>
                <a:spcPts val="0"/>
              </a:spcBef>
              <a:spcAft>
                <a:spcPts val="0"/>
              </a:spcAft>
              <a:buSzPct val="100000"/>
              <a:buChar char="○"/>
            </a:pPr>
            <a:r>
              <a:rPr lang="en-GB"/>
              <a:t>Mag</a:t>
            </a:r>
            <a:r>
              <a:rPr baseline="-25000" lang="en-GB"/>
              <a:t>x</a:t>
            </a:r>
            <a:r>
              <a:rPr lang="en-GB"/>
              <a:t>= </a:t>
            </a:r>
            <a:r>
              <a:rPr lang="en-GB"/>
              <a:t>15.72670807 uT</a:t>
            </a:r>
            <a:endParaRPr/>
          </a:p>
          <a:p>
            <a:pPr indent="-282733" lvl="1" marL="914400" rtl="0" algn="l">
              <a:spcBef>
                <a:spcPts val="0"/>
              </a:spcBef>
              <a:spcAft>
                <a:spcPts val="0"/>
              </a:spcAft>
              <a:buSzPct val="100000"/>
              <a:buChar char="○"/>
            </a:pPr>
            <a:r>
              <a:rPr lang="en-GB"/>
              <a:t>Mag</a:t>
            </a:r>
            <a:r>
              <a:rPr baseline="-25000" lang="en-GB"/>
              <a:t>Y</a:t>
            </a:r>
            <a:r>
              <a:rPr lang="en-GB"/>
              <a:t> = </a:t>
            </a:r>
            <a:r>
              <a:rPr lang="en-GB"/>
              <a:t>27.92142857 uT</a:t>
            </a:r>
            <a:endParaRPr/>
          </a:p>
          <a:p>
            <a:pPr indent="-282733" lvl="1" marL="914400" rtl="0" algn="l">
              <a:spcBef>
                <a:spcPts val="0"/>
              </a:spcBef>
              <a:spcAft>
                <a:spcPts val="0"/>
              </a:spcAft>
              <a:buSzPct val="100000"/>
              <a:buChar char="○"/>
            </a:pPr>
            <a:r>
              <a:rPr lang="en-GB"/>
              <a:t>Mag</a:t>
            </a:r>
            <a:r>
              <a:rPr baseline="-25000" lang="en-GB"/>
              <a:t>Z</a:t>
            </a:r>
            <a:r>
              <a:rPr lang="en-GB"/>
              <a:t> = </a:t>
            </a:r>
            <a:r>
              <a:rPr lang="en-GB"/>
              <a:t>71.92639752 uT</a:t>
            </a:r>
            <a:endParaRPr/>
          </a:p>
          <a:p>
            <a:pPr indent="-282733" lvl="1" marL="914400" rtl="0" algn="l">
              <a:spcBef>
                <a:spcPts val="0"/>
              </a:spcBef>
              <a:spcAft>
                <a:spcPts val="0"/>
              </a:spcAft>
              <a:buSzPct val="100000"/>
              <a:buChar char="○"/>
            </a:pPr>
            <a:r>
              <a:rPr lang="en-GB"/>
              <a:t>Magnitude = 33.14908623 uT</a:t>
            </a:r>
            <a:endParaRPr/>
          </a:p>
        </p:txBody>
      </p:sp>
      <p:sp>
        <p:nvSpPr>
          <p:cNvPr id="560" name="Google Shape;560;p41"/>
          <p:cNvSpPr txBox="1"/>
          <p:nvPr>
            <p:ph idx="1" type="body"/>
          </p:nvPr>
        </p:nvSpPr>
        <p:spPr>
          <a:xfrm>
            <a:off x="560150" y="4266150"/>
            <a:ext cx="8240700" cy="8373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Conclusion: IMU detects </a:t>
            </a:r>
            <a:r>
              <a:rPr lang="en-GB"/>
              <a:t>acceleration, angular acceleration, and magnetic field but there is an obvious offset that can be eliminated by biasing the IMU before using it</a:t>
            </a:r>
            <a:endParaRPr/>
          </a:p>
        </p:txBody>
      </p:sp>
      <p:pic>
        <p:nvPicPr>
          <p:cNvPr id="561" name="Google Shape;561;p41" title="Chart"/>
          <p:cNvPicPr preferRelativeResize="0"/>
          <p:nvPr/>
        </p:nvPicPr>
        <p:blipFill>
          <a:blip r:embed="rId3">
            <a:alphaModFix/>
          </a:blip>
          <a:stretch>
            <a:fillRect/>
          </a:stretch>
        </p:blipFill>
        <p:spPr>
          <a:xfrm>
            <a:off x="470901" y="1450050"/>
            <a:ext cx="2670999" cy="1651570"/>
          </a:xfrm>
          <a:prstGeom prst="rect">
            <a:avLst/>
          </a:prstGeom>
          <a:noFill/>
          <a:ln>
            <a:noFill/>
          </a:ln>
        </p:spPr>
      </p:pic>
      <p:pic>
        <p:nvPicPr>
          <p:cNvPr id="562" name="Google Shape;562;p41" title="Chart"/>
          <p:cNvPicPr preferRelativeResize="0"/>
          <p:nvPr/>
        </p:nvPicPr>
        <p:blipFill>
          <a:blip r:embed="rId4">
            <a:alphaModFix/>
          </a:blip>
          <a:stretch>
            <a:fillRect/>
          </a:stretch>
        </p:blipFill>
        <p:spPr>
          <a:xfrm>
            <a:off x="6129850" y="1442600"/>
            <a:ext cx="2671026" cy="1651575"/>
          </a:xfrm>
          <a:prstGeom prst="rect">
            <a:avLst/>
          </a:prstGeom>
          <a:noFill/>
          <a:ln>
            <a:noFill/>
          </a:ln>
        </p:spPr>
      </p:pic>
      <p:sp>
        <p:nvSpPr>
          <p:cNvPr id="563" name="Google Shape;563;p41"/>
          <p:cNvSpPr txBox="1"/>
          <p:nvPr/>
        </p:nvSpPr>
        <p:spPr>
          <a:xfrm>
            <a:off x="7993875" y="139325"/>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pic>
        <p:nvPicPr>
          <p:cNvPr id="564" name="Google Shape;564;p41" title="Chart"/>
          <p:cNvPicPr preferRelativeResize="0"/>
          <p:nvPr/>
        </p:nvPicPr>
        <p:blipFill>
          <a:blip r:embed="rId5">
            <a:alphaModFix/>
          </a:blip>
          <a:stretch>
            <a:fillRect/>
          </a:stretch>
        </p:blipFill>
        <p:spPr>
          <a:xfrm>
            <a:off x="3300375" y="1442612"/>
            <a:ext cx="2670999" cy="1651562"/>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8" name="Shape 568"/>
        <p:cNvGrpSpPr/>
        <p:nvPr/>
      </p:nvGrpSpPr>
      <p:grpSpPr>
        <a:xfrm>
          <a:off x="0" y="0"/>
          <a:ext cx="0" cy="0"/>
          <a:chOff x="0" y="0"/>
          <a:chExt cx="0" cy="0"/>
        </a:xfrm>
      </p:grpSpPr>
      <p:sp>
        <p:nvSpPr>
          <p:cNvPr id="569" name="Google Shape;569;p4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Altimeter </a:t>
            </a:r>
            <a:r>
              <a:rPr lang="en-GB"/>
              <a:t>was Configured with I2C and Interrupts</a:t>
            </a:r>
            <a:endParaRPr/>
          </a:p>
        </p:txBody>
      </p:sp>
      <p:sp>
        <p:nvSpPr>
          <p:cNvPr id="570" name="Google Shape;570;p42"/>
          <p:cNvSpPr txBox="1"/>
          <p:nvPr>
            <p:ph idx="1" type="body"/>
          </p:nvPr>
        </p:nvSpPr>
        <p:spPr>
          <a:xfrm>
            <a:off x="1297500" y="910825"/>
            <a:ext cx="7038900" cy="4199100"/>
          </a:xfrm>
          <a:prstGeom prst="rect">
            <a:avLst/>
          </a:prstGeom>
        </p:spPr>
        <p:txBody>
          <a:bodyPr anchorCtr="0" anchor="t" bIns="91425" lIns="91425" spcFirstLastPara="1" rIns="91425" wrap="square" tIns="91425">
            <a:normAutofit fontScale="92500" lnSpcReduction="20000"/>
          </a:bodyPr>
          <a:lstStyle/>
          <a:p>
            <a:pPr indent="-304958" lvl="0" marL="457200" rtl="0" algn="l">
              <a:spcBef>
                <a:spcPts val="0"/>
              </a:spcBef>
              <a:spcAft>
                <a:spcPts val="0"/>
              </a:spcAft>
              <a:buSzPct val="100000"/>
              <a:buChar char="●"/>
            </a:pPr>
            <a:r>
              <a:rPr b="1" lang="en-GB"/>
              <a:t>Requirement: </a:t>
            </a:r>
            <a:r>
              <a:rPr lang="en-GB"/>
              <a:t>Use altimeter to determine altitude</a:t>
            </a:r>
            <a:endParaRPr/>
          </a:p>
          <a:p>
            <a:pPr indent="-304958" lvl="0" marL="457200" rtl="0" algn="l">
              <a:spcBef>
                <a:spcPts val="0"/>
              </a:spcBef>
              <a:spcAft>
                <a:spcPts val="0"/>
              </a:spcAft>
              <a:buSzPct val="100000"/>
              <a:buChar char="●"/>
            </a:pPr>
            <a:r>
              <a:rPr b="1" lang="en-GB"/>
              <a:t>Interface procedure:</a:t>
            </a:r>
            <a:endParaRPr b="1"/>
          </a:p>
          <a:p>
            <a:pPr indent="-293211" lvl="1" marL="914400" rtl="0" algn="l">
              <a:spcBef>
                <a:spcPts val="0"/>
              </a:spcBef>
              <a:spcAft>
                <a:spcPts val="0"/>
              </a:spcAft>
              <a:buSzPct val="100000"/>
              <a:buChar char="○"/>
            </a:pPr>
            <a:r>
              <a:rPr lang="en-GB"/>
              <a:t>Set up I2C protocol with PIC32 as master and altimeter as slave</a:t>
            </a:r>
            <a:endParaRPr/>
          </a:p>
          <a:p>
            <a:pPr indent="-293211" lvl="1" marL="914400" rtl="0" algn="l">
              <a:spcBef>
                <a:spcPts val="0"/>
              </a:spcBef>
              <a:spcAft>
                <a:spcPts val="0"/>
              </a:spcAft>
              <a:buSzPct val="100000"/>
              <a:buChar char="○"/>
            </a:pPr>
            <a:r>
              <a:rPr lang="en-GB"/>
              <a:t>Read from altimeter when interrupt pin on altimeter goes high signifying it has new data</a:t>
            </a:r>
            <a:endParaRPr/>
          </a:p>
          <a:p>
            <a:pPr indent="-293211" lvl="1" marL="914400" rtl="0" algn="l">
              <a:spcBef>
                <a:spcPts val="0"/>
              </a:spcBef>
              <a:spcAft>
                <a:spcPts val="0"/>
              </a:spcAft>
              <a:buSzPct val="100000"/>
              <a:buChar char="○"/>
            </a:pPr>
            <a:r>
              <a:rPr lang="en-GB"/>
              <a:t>Convert raw data to pressure and calculate altitude based on pressure</a:t>
            </a:r>
            <a:endParaRPr/>
          </a:p>
          <a:p>
            <a:pPr indent="-304958" lvl="0" marL="457200" rtl="0" algn="l">
              <a:spcBef>
                <a:spcPts val="0"/>
              </a:spcBef>
              <a:spcAft>
                <a:spcPts val="0"/>
              </a:spcAft>
              <a:buSzPct val="100000"/>
              <a:buChar char="●"/>
            </a:pPr>
            <a:r>
              <a:rPr b="1" lang="en-GB"/>
              <a:t>Verification:</a:t>
            </a:r>
            <a:endParaRPr b="1"/>
          </a:p>
          <a:p>
            <a:pPr indent="-293211" lvl="1" marL="914400" rtl="0" algn="l">
              <a:spcBef>
                <a:spcPts val="0"/>
              </a:spcBef>
              <a:spcAft>
                <a:spcPts val="0"/>
              </a:spcAft>
              <a:buSzPct val="100000"/>
              <a:buChar char="○"/>
            </a:pPr>
            <a:r>
              <a:rPr lang="en-GB"/>
              <a:t>Tested at an altitude of a constant 35m (taken from Google Earth):</a:t>
            </a:r>
            <a:endParaRPr/>
          </a:p>
          <a:p>
            <a:pPr indent="0" lvl="0" marL="91440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914400" rtl="0" algn="l">
              <a:spcBef>
                <a:spcPts val="1200"/>
              </a:spcBef>
              <a:spcAft>
                <a:spcPts val="0"/>
              </a:spcAft>
              <a:buNone/>
            </a:pPr>
            <a:r>
              <a:t/>
            </a:r>
            <a:endParaRPr/>
          </a:p>
          <a:p>
            <a:pPr indent="-293211" lvl="1" marL="914400" rtl="0" algn="l">
              <a:spcBef>
                <a:spcPts val="1200"/>
              </a:spcBef>
              <a:spcAft>
                <a:spcPts val="0"/>
              </a:spcAft>
              <a:buSzPct val="100000"/>
              <a:buChar char="○"/>
            </a:pPr>
            <a:r>
              <a:rPr lang="en-GB"/>
              <a:t>Average altitude of 36.0375m measured</a:t>
            </a:r>
            <a:endParaRPr/>
          </a:p>
          <a:p>
            <a:pPr indent="-304958" lvl="0" marL="457200" rtl="0" algn="l">
              <a:spcBef>
                <a:spcPts val="0"/>
              </a:spcBef>
              <a:spcAft>
                <a:spcPts val="0"/>
              </a:spcAft>
              <a:buSzPct val="100000"/>
              <a:buChar char="●"/>
            </a:pPr>
            <a:r>
              <a:rPr b="1" lang="en-GB"/>
              <a:t>Conclusion: </a:t>
            </a:r>
            <a:r>
              <a:rPr lang="en-GB"/>
              <a:t>Altimeter was able to determine altitude within 1m</a:t>
            </a:r>
            <a:endParaRPr/>
          </a:p>
        </p:txBody>
      </p:sp>
      <p:sp>
        <p:nvSpPr>
          <p:cNvPr id="571" name="Google Shape;571;p42"/>
          <p:cNvSpPr txBox="1"/>
          <p:nvPr/>
        </p:nvSpPr>
        <p:spPr>
          <a:xfrm>
            <a:off x="7993875" y="139325"/>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pic>
        <p:nvPicPr>
          <p:cNvPr id="572" name="Google Shape;572;p42" title="Chart"/>
          <p:cNvPicPr preferRelativeResize="0"/>
          <p:nvPr/>
        </p:nvPicPr>
        <p:blipFill>
          <a:blip r:embed="rId3">
            <a:alphaModFix/>
          </a:blip>
          <a:stretch>
            <a:fillRect/>
          </a:stretch>
        </p:blipFill>
        <p:spPr>
          <a:xfrm>
            <a:off x="2813462" y="2212000"/>
            <a:ext cx="3517083" cy="217472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1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Major Milestone of the Quarter Continued</a:t>
            </a:r>
            <a:endParaRPr/>
          </a:p>
        </p:txBody>
      </p:sp>
      <p:sp>
        <p:nvSpPr>
          <p:cNvPr id="159" name="Google Shape;159;p16"/>
          <p:cNvSpPr txBox="1"/>
          <p:nvPr>
            <p:ph idx="1" type="body"/>
          </p:nvPr>
        </p:nvSpPr>
        <p:spPr>
          <a:xfrm>
            <a:off x="551325" y="1144400"/>
            <a:ext cx="8303400" cy="3812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Decide on microcontroller, microprocessor, and sensors Due 2/5/21 </a:t>
            </a:r>
            <a:r>
              <a:rPr lang="en-GB">
                <a:solidFill>
                  <a:srgbClr val="00FF00"/>
                </a:solidFill>
              </a:rPr>
              <a:t>Complete</a:t>
            </a:r>
            <a:endParaRPr/>
          </a:p>
          <a:p>
            <a:pPr indent="-311150" lvl="0" marL="457200" rtl="0" algn="l">
              <a:spcBef>
                <a:spcPts val="0"/>
              </a:spcBef>
              <a:spcAft>
                <a:spcPts val="0"/>
              </a:spcAft>
              <a:buSzPts val="1300"/>
              <a:buChar char="●"/>
            </a:pPr>
            <a:r>
              <a:rPr lang="en-GB"/>
              <a:t>"Hello World" interface with sensor </a:t>
            </a:r>
            <a:r>
              <a:rPr lang="en-GB"/>
              <a:t>Due 2/26/21: </a:t>
            </a:r>
            <a:r>
              <a:rPr lang="en-GB">
                <a:solidFill>
                  <a:srgbClr val="00FF00"/>
                </a:solidFill>
              </a:rPr>
              <a:t>Complete </a:t>
            </a:r>
            <a:r>
              <a:rPr lang="en-GB"/>
              <a:t> </a:t>
            </a:r>
            <a:endParaRPr/>
          </a:p>
          <a:p>
            <a:pPr indent="-311150" lvl="0" marL="457200" rtl="0" algn="l">
              <a:spcBef>
                <a:spcPts val="0"/>
              </a:spcBef>
              <a:spcAft>
                <a:spcPts val="0"/>
              </a:spcAft>
              <a:buSzPts val="1300"/>
              <a:buChar char="●"/>
            </a:pPr>
            <a:r>
              <a:rPr lang="en-GB"/>
              <a:t>Sensor Interrupts Due 3/7/21: </a:t>
            </a:r>
            <a:r>
              <a:rPr lang="en-GB">
                <a:solidFill>
                  <a:srgbClr val="00FF00"/>
                </a:solidFill>
              </a:rPr>
              <a:t>Complete </a:t>
            </a:r>
            <a:r>
              <a:rPr lang="en-GB"/>
              <a:t> </a:t>
            </a:r>
            <a:endParaRPr/>
          </a:p>
          <a:p>
            <a:pPr indent="-311150" lvl="0" marL="457200" rtl="0" algn="l">
              <a:spcBef>
                <a:spcPts val="0"/>
              </a:spcBef>
              <a:spcAft>
                <a:spcPts val="0"/>
              </a:spcAft>
              <a:buSzPts val="1300"/>
              <a:buChar char="●"/>
            </a:pPr>
            <a:r>
              <a:rPr lang="en-GB"/>
              <a:t>All sensors working at the same time Due 3/19/21: </a:t>
            </a:r>
            <a:r>
              <a:rPr lang="en-GB">
                <a:solidFill>
                  <a:srgbClr val="FF0000"/>
                </a:solidFill>
              </a:rPr>
              <a:t>Late</a:t>
            </a:r>
            <a:endParaRPr>
              <a:solidFill>
                <a:srgbClr val="FF0000"/>
              </a:solidFill>
            </a:endParaRPr>
          </a:p>
          <a:p>
            <a:pPr indent="-298450" lvl="1" marL="914400" rtl="0" algn="l">
              <a:spcBef>
                <a:spcPts val="0"/>
              </a:spcBef>
              <a:spcAft>
                <a:spcPts val="0"/>
              </a:spcAft>
              <a:buSzPts val="1100"/>
              <a:buChar char="○"/>
            </a:pPr>
            <a:r>
              <a:rPr lang="en-GB">
                <a:solidFill>
                  <a:srgbClr val="FFFFFF"/>
                </a:solidFill>
              </a:rPr>
              <a:t>Delayed due to change in microcontroller:</a:t>
            </a:r>
            <a:r>
              <a:rPr lang="en-GB">
                <a:solidFill>
                  <a:srgbClr val="FF0000"/>
                </a:solidFill>
              </a:rPr>
              <a:t> Expected 3/22/21</a:t>
            </a:r>
            <a:endParaRPr>
              <a:solidFill>
                <a:srgbClr val="FF0000"/>
              </a:solidFill>
            </a:endParaRPr>
          </a:p>
          <a:p>
            <a:pPr indent="-311150" lvl="0" marL="457200" rtl="0" algn="l">
              <a:spcBef>
                <a:spcPts val="0"/>
              </a:spcBef>
              <a:spcAft>
                <a:spcPts val="0"/>
              </a:spcAft>
              <a:buSzPts val="1300"/>
              <a:buChar char="●"/>
            </a:pPr>
            <a:r>
              <a:rPr lang="en-GB"/>
              <a:t>Implement electronic actuators into Systems Programing 3/19/21: </a:t>
            </a:r>
            <a:r>
              <a:rPr lang="en-GB">
                <a:solidFill>
                  <a:srgbClr val="FF0000"/>
                </a:solidFill>
              </a:rPr>
              <a:t>Delayed</a:t>
            </a:r>
            <a:endParaRPr>
              <a:solidFill>
                <a:srgbClr val="FF0000"/>
              </a:solidFill>
            </a:endParaRPr>
          </a:p>
          <a:p>
            <a:pPr indent="-298450" lvl="1" marL="914400" rtl="0" algn="l">
              <a:spcBef>
                <a:spcPts val="0"/>
              </a:spcBef>
              <a:spcAft>
                <a:spcPts val="0"/>
              </a:spcAft>
              <a:buSzPts val="1100"/>
              <a:buChar char="○"/>
            </a:pPr>
            <a:r>
              <a:rPr lang="en-GB"/>
              <a:t>Due to the Sensors Code being delayed so are the actuator implementation : </a:t>
            </a:r>
            <a:r>
              <a:rPr lang="en-GB">
                <a:solidFill>
                  <a:srgbClr val="FF0000"/>
                </a:solidFill>
              </a:rPr>
              <a:t>Expected 3/26</a:t>
            </a:r>
            <a:endParaRPr>
              <a:solidFill>
                <a:srgbClr val="FF0000"/>
              </a:solidFill>
            </a:endParaRPr>
          </a:p>
          <a:p>
            <a:pPr indent="-311150" lvl="0" marL="457200" rtl="0" algn="l">
              <a:spcBef>
                <a:spcPts val="0"/>
              </a:spcBef>
              <a:spcAft>
                <a:spcPts val="0"/>
              </a:spcAft>
              <a:buSzPts val="1300"/>
              <a:buChar char="●"/>
            </a:pPr>
            <a:r>
              <a:rPr lang="en-GB"/>
              <a:t>Schematic wiring complete 3/12/21: </a:t>
            </a:r>
            <a:r>
              <a:rPr lang="en-GB">
                <a:solidFill>
                  <a:srgbClr val="00FF00"/>
                </a:solidFill>
              </a:rPr>
              <a:t>Complete</a:t>
            </a:r>
            <a:endParaRPr>
              <a:solidFill>
                <a:srgbClr val="00FF00"/>
              </a:solidFill>
            </a:endParaRPr>
          </a:p>
          <a:p>
            <a:pPr indent="-311150" lvl="0" marL="457200" rtl="0" algn="l">
              <a:spcBef>
                <a:spcPts val="0"/>
              </a:spcBef>
              <a:spcAft>
                <a:spcPts val="0"/>
              </a:spcAft>
              <a:buClr>
                <a:srgbClr val="FFFFFF"/>
              </a:buClr>
              <a:buSzPts val="1300"/>
              <a:buChar char="●"/>
            </a:pPr>
            <a:r>
              <a:rPr lang="en-GB"/>
              <a:t>PCB Wiring Complete 3/19/21: </a:t>
            </a:r>
            <a:r>
              <a:rPr lang="en-GB">
                <a:solidFill>
                  <a:srgbClr val="FF0000"/>
                </a:solidFill>
              </a:rPr>
              <a:t>Late</a:t>
            </a:r>
            <a:endParaRPr>
              <a:solidFill>
                <a:srgbClr val="FF0000"/>
              </a:solidFill>
            </a:endParaRPr>
          </a:p>
          <a:p>
            <a:pPr indent="-298450" lvl="1" marL="914400" rtl="0" algn="l">
              <a:spcBef>
                <a:spcPts val="0"/>
              </a:spcBef>
              <a:spcAft>
                <a:spcPts val="0"/>
              </a:spcAft>
              <a:buClr>
                <a:srgbClr val="FFFFFF"/>
              </a:buClr>
              <a:buSzPts val="1100"/>
              <a:buChar char="○"/>
            </a:pPr>
            <a:r>
              <a:rPr lang="en-GB">
                <a:solidFill>
                  <a:srgbClr val="FFFFFF"/>
                </a:solidFill>
              </a:rPr>
              <a:t>Late Change in microcontroller caused delays to wiring schematic:</a:t>
            </a:r>
            <a:r>
              <a:rPr lang="en-GB">
                <a:solidFill>
                  <a:srgbClr val="FFFF00"/>
                </a:solidFill>
              </a:rPr>
              <a:t> </a:t>
            </a:r>
            <a:r>
              <a:rPr lang="en-GB">
                <a:solidFill>
                  <a:srgbClr val="FF0000"/>
                </a:solidFill>
              </a:rPr>
              <a:t>Expected 3/22/21</a:t>
            </a:r>
            <a:endParaRPr>
              <a:solidFill>
                <a:srgbClr val="FF0000"/>
              </a:solidFill>
            </a:endParaRPr>
          </a:p>
          <a:p>
            <a:pPr indent="-311150" lvl="0" marL="457200" rtl="0" algn="l">
              <a:spcBef>
                <a:spcPts val="0"/>
              </a:spcBef>
              <a:spcAft>
                <a:spcPts val="0"/>
              </a:spcAft>
              <a:buClr>
                <a:srgbClr val="FFFFFF"/>
              </a:buClr>
              <a:buSzPts val="1300"/>
              <a:buChar char="●"/>
            </a:pPr>
            <a:r>
              <a:rPr lang="en-GB"/>
              <a:t>Verify PCB wiring by power management design </a:t>
            </a:r>
            <a:r>
              <a:rPr lang="en-GB">
                <a:solidFill>
                  <a:srgbClr val="FFFF00"/>
                </a:solidFill>
              </a:rPr>
              <a:t>Due Date: 3/23 - In Progress, expected by 3/23</a:t>
            </a:r>
            <a:endParaRPr>
              <a:solidFill>
                <a:srgbClr val="FFFFFF"/>
              </a:solidFill>
            </a:endParaRPr>
          </a:p>
          <a:p>
            <a:pPr indent="-311150" lvl="0" marL="457200" rtl="0" algn="l">
              <a:spcBef>
                <a:spcPts val="0"/>
              </a:spcBef>
              <a:spcAft>
                <a:spcPts val="0"/>
              </a:spcAft>
              <a:buClr>
                <a:srgbClr val="FFFFFF"/>
              </a:buClr>
              <a:buSzPts val="1300"/>
              <a:buChar char="●"/>
            </a:pPr>
            <a:r>
              <a:rPr lang="en-GB"/>
              <a:t>Detailed power budget </a:t>
            </a:r>
            <a:r>
              <a:rPr lang="en-GB">
                <a:solidFill>
                  <a:srgbClr val="FFFFFF"/>
                </a:solidFill>
              </a:rPr>
              <a:t>of all BoM parts 3/12/21: </a:t>
            </a:r>
            <a:r>
              <a:rPr lang="en-GB">
                <a:solidFill>
                  <a:srgbClr val="00FF00"/>
                </a:solidFill>
              </a:rPr>
              <a:t>Complete</a:t>
            </a:r>
            <a:endParaRPr>
              <a:solidFill>
                <a:srgbClr val="00FF00"/>
              </a:solidFill>
            </a:endParaRPr>
          </a:p>
          <a:p>
            <a:pPr indent="-311150" lvl="0" marL="457200" rtl="0" algn="l">
              <a:spcBef>
                <a:spcPts val="0"/>
              </a:spcBef>
              <a:spcAft>
                <a:spcPts val="0"/>
              </a:spcAft>
              <a:buClr>
                <a:srgbClr val="FFFFFF"/>
              </a:buClr>
              <a:buSzPts val="1300"/>
              <a:buChar char="●"/>
            </a:pPr>
            <a:r>
              <a:rPr lang="en-GB"/>
              <a:t>Simulate Passive Component Power Draw 3/23/21: </a:t>
            </a:r>
            <a:r>
              <a:rPr lang="en-GB">
                <a:solidFill>
                  <a:srgbClr val="00FF00"/>
                </a:solidFill>
              </a:rPr>
              <a:t>Complete</a:t>
            </a:r>
            <a:endParaRPr>
              <a:solidFill>
                <a:srgbClr val="00FF00"/>
              </a:solidFill>
            </a:endParaRPr>
          </a:p>
          <a:p>
            <a:pPr indent="-311150" lvl="0" marL="457200" rtl="0" algn="l">
              <a:spcBef>
                <a:spcPts val="0"/>
              </a:spcBef>
              <a:spcAft>
                <a:spcPts val="0"/>
              </a:spcAft>
              <a:buClr>
                <a:srgbClr val="FFFFFF"/>
              </a:buClr>
              <a:buSzPts val="1300"/>
              <a:buChar char="●"/>
            </a:pPr>
            <a:r>
              <a:rPr lang="en-GB">
                <a:solidFill>
                  <a:srgbClr val="FFFFFF"/>
                </a:solidFill>
              </a:rPr>
              <a:t>Decide on power source 4/16/21: </a:t>
            </a:r>
            <a:r>
              <a:rPr lang="en-GB">
                <a:solidFill>
                  <a:srgbClr val="FFFF00"/>
                </a:solidFill>
              </a:rPr>
              <a:t>In Progress</a:t>
            </a:r>
            <a:endParaRPr>
              <a:solidFill>
                <a:srgbClr val="FFFF00"/>
              </a:solidFill>
            </a:endParaRPr>
          </a:p>
        </p:txBody>
      </p:sp>
      <p:sp>
        <p:nvSpPr>
          <p:cNvPr id="160" name="Google Shape;160;p16"/>
          <p:cNvSpPr txBox="1"/>
          <p:nvPr/>
        </p:nvSpPr>
        <p:spPr>
          <a:xfrm>
            <a:off x="330525" y="4262400"/>
            <a:ext cx="8686800" cy="923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F"/>
                </a:solidFill>
                <a:latin typeface="Lato"/>
                <a:ea typeface="Lato"/>
                <a:cs typeface="Lato"/>
                <a:sym typeface="Lato"/>
              </a:rPr>
              <a:t>Conclusion: After the last design review, we redefined our gantt chart milestones after realizing that our </a:t>
            </a:r>
            <a:r>
              <a:rPr lang="en-GB" sz="1200">
                <a:solidFill>
                  <a:srgbClr val="FFFFFF"/>
                </a:solidFill>
                <a:latin typeface="Lato"/>
                <a:ea typeface="Lato"/>
                <a:cs typeface="Lato"/>
                <a:sym typeface="Lato"/>
              </a:rPr>
              <a:t>initial</a:t>
            </a:r>
            <a:r>
              <a:rPr lang="en-GB" sz="1200">
                <a:solidFill>
                  <a:srgbClr val="FFFFFF"/>
                </a:solidFill>
                <a:latin typeface="Lato"/>
                <a:ea typeface="Lato"/>
                <a:cs typeface="Lato"/>
                <a:sym typeface="Lato"/>
              </a:rPr>
              <a:t> attempt was not sufficient.  Since this update, the team has gone over the gantt chart as a group weekly to make sure we are on track and see where </a:t>
            </a:r>
            <a:r>
              <a:rPr lang="en-GB" sz="1200">
                <a:solidFill>
                  <a:srgbClr val="FFFFFF"/>
                </a:solidFill>
                <a:latin typeface="Lato"/>
                <a:ea typeface="Lato"/>
                <a:cs typeface="Lato"/>
                <a:sym typeface="Lato"/>
              </a:rPr>
              <a:t>bottlenecks</a:t>
            </a:r>
            <a:r>
              <a:rPr lang="en-GB" sz="1200">
                <a:solidFill>
                  <a:srgbClr val="FFFFFF"/>
                </a:solidFill>
                <a:latin typeface="Lato"/>
                <a:ea typeface="Lato"/>
                <a:cs typeface="Lato"/>
                <a:sym typeface="Lato"/>
              </a:rPr>
              <a:t> may show up. T</a:t>
            </a:r>
            <a:r>
              <a:rPr lang="en-GB" sz="1200">
                <a:solidFill>
                  <a:srgbClr val="FFFFFF"/>
                </a:solidFill>
                <a:latin typeface="Lato"/>
                <a:ea typeface="Lato"/>
                <a:cs typeface="Lato"/>
                <a:sym typeface="Lato"/>
              </a:rPr>
              <a:t>eam progress has been a lot smoother and progress accomplished much quicker. We have gone from weeks behind to only a few days and are expected to be caught up by the beginning of spring quarter.</a:t>
            </a:r>
            <a:endParaRPr sz="1200">
              <a:solidFill>
                <a:srgbClr val="FFFFFF"/>
              </a:solidFill>
              <a:latin typeface="Lato"/>
              <a:ea typeface="Lato"/>
              <a:cs typeface="Lato"/>
              <a:sym typeface="Lato"/>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4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GPS Sensor </a:t>
            </a:r>
            <a:r>
              <a:rPr lang="en-GB"/>
              <a:t>was Configured with UART and Interrupts</a:t>
            </a:r>
            <a:endParaRPr sz="2650"/>
          </a:p>
          <a:p>
            <a:pPr indent="0" lvl="0" marL="0" rtl="0" algn="l">
              <a:spcBef>
                <a:spcPts val="0"/>
              </a:spcBef>
              <a:spcAft>
                <a:spcPts val="0"/>
              </a:spcAft>
              <a:buNone/>
            </a:pPr>
            <a:r>
              <a:t/>
            </a:r>
            <a:endParaRPr sz="2650"/>
          </a:p>
        </p:txBody>
      </p:sp>
      <p:sp>
        <p:nvSpPr>
          <p:cNvPr id="578" name="Google Shape;578;p4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GB"/>
              <a:t>Goal:</a:t>
            </a:r>
            <a:r>
              <a:rPr lang="en-GB"/>
              <a:t> Configure GPS sensor to determine latitude and longitude</a:t>
            </a:r>
            <a:endParaRPr/>
          </a:p>
          <a:p>
            <a:pPr indent="-311150" lvl="0" marL="457200" rtl="0" algn="l">
              <a:spcBef>
                <a:spcPts val="0"/>
              </a:spcBef>
              <a:spcAft>
                <a:spcPts val="0"/>
              </a:spcAft>
              <a:buSzPts val="1300"/>
              <a:buChar char="●"/>
            </a:pPr>
            <a:r>
              <a:rPr b="1" lang="en-GB"/>
              <a:t>Procedure:</a:t>
            </a:r>
            <a:endParaRPr b="1"/>
          </a:p>
          <a:p>
            <a:pPr indent="-298450" lvl="1" marL="914400" rtl="0" algn="l">
              <a:spcBef>
                <a:spcPts val="0"/>
              </a:spcBef>
              <a:spcAft>
                <a:spcPts val="0"/>
              </a:spcAft>
              <a:buSzPts val="1100"/>
              <a:buChar char="○"/>
            </a:pPr>
            <a:r>
              <a:rPr lang="en-GB"/>
              <a:t>Set up UART protocol </a:t>
            </a:r>
            <a:r>
              <a:rPr lang="en-GB"/>
              <a:t>between</a:t>
            </a:r>
            <a:r>
              <a:rPr lang="en-GB"/>
              <a:t> PIC32 and GPS </a:t>
            </a:r>
            <a:endParaRPr/>
          </a:p>
          <a:p>
            <a:pPr indent="-298450" lvl="1" marL="914400" rtl="0" algn="l">
              <a:spcBef>
                <a:spcPts val="0"/>
              </a:spcBef>
              <a:spcAft>
                <a:spcPts val="0"/>
              </a:spcAft>
              <a:buSzPts val="1100"/>
              <a:buChar char="○"/>
            </a:pPr>
            <a:r>
              <a:rPr lang="en-GB"/>
              <a:t>GPS gets new position at 10Hz update rate, and sends it over UART which triggers an interrupt for PIC32</a:t>
            </a:r>
            <a:endParaRPr/>
          </a:p>
          <a:p>
            <a:pPr indent="-298450" lvl="1" marL="914400" rtl="0" algn="l">
              <a:spcBef>
                <a:spcPts val="0"/>
              </a:spcBef>
              <a:spcAft>
                <a:spcPts val="0"/>
              </a:spcAft>
              <a:buSzPts val="1100"/>
              <a:buChar char="○"/>
            </a:pPr>
            <a:r>
              <a:rPr lang="en-GB"/>
              <a:t>Convert raw data to </a:t>
            </a:r>
            <a:r>
              <a:rPr lang="en-GB"/>
              <a:t>latitude</a:t>
            </a:r>
            <a:r>
              <a:rPr lang="en-GB"/>
              <a:t> and longitude</a:t>
            </a:r>
            <a:endParaRPr/>
          </a:p>
          <a:p>
            <a:pPr indent="-311150" lvl="0" marL="457200" rtl="0" algn="l">
              <a:spcBef>
                <a:spcPts val="0"/>
              </a:spcBef>
              <a:spcAft>
                <a:spcPts val="0"/>
              </a:spcAft>
              <a:buSzPts val="1300"/>
              <a:buChar char="●"/>
            </a:pPr>
            <a:r>
              <a:rPr b="1" lang="en-GB"/>
              <a:t>Verification and Conclusion:</a:t>
            </a:r>
            <a:endParaRPr b="1"/>
          </a:p>
          <a:p>
            <a:pPr indent="-298450" lvl="1" marL="914400" rtl="0" algn="l">
              <a:spcBef>
                <a:spcPts val="0"/>
              </a:spcBef>
              <a:spcAft>
                <a:spcPts val="0"/>
              </a:spcAft>
              <a:buSzPts val="1100"/>
              <a:buChar char="○"/>
            </a:pPr>
            <a:r>
              <a:rPr lang="en-GB"/>
              <a:t>Shown on next slide</a:t>
            </a:r>
            <a:endParaRPr/>
          </a:p>
          <a:p>
            <a:pPr indent="0" lvl="0" marL="0" rtl="0" algn="l">
              <a:spcBef>
                <a:spcPts val="1200"/>
              </a:spcBef>
              <a:spcAft>
                <a:spcPts val="1200"/>
              </a:spcAft>
              <a:buNone/>
            </a:pPr>
            <a:r>
              <a:rPr lang="en-GB"/>
              <a:t> </a:t>
            </a:r>
            <a:endParaRPr/>
          </a:p>
        </p:txBody>
      </p:sp>
      <p:sp>
        <p:nvSpPr>
          <p:cNvPr id="579" name="Google Shape;579;p43"/>
          <p:cNvSpPr txBox="1"/>
          <p:nvPr/>
        </p:nvSpPr>
        <p:spPr>
          <a:xfrm>
            <a:off x="7993875" y="139325"/>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4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GPS Sensor was Configured with UART and Interrupts: Verification and Conclusion</a:t>
            </a:r>
            <a:endParaRPr/>
          </a:p>
        </p:txBody>
      </p:sp>
      <p:sp>
        <p:nvSpPr>
          <p:cNvPr id="585" name="Google Shape;585;p44"/>
          <p:cNvSpPr txBox="1"/>
          <p:nvPr>
            <p:ph idx="1" type="body"/>
          </p:nvPr>
        </p:nvSpPr>
        <p:spPr>
          <a:xfrm>
            <a:off x="1297500" y="1567550"/>
            <a:ext cx="7536300" cy="3301500"/>
          </a:xfrm>
          <a:prstGeom prst="rect">
            <a:avLst/>
          </a:prstGeom>
        </p:spPr>
        <p:txBody>
          <a:bodyPr anchorCtr="0" anchor="t" bIns="91425" lIns="91425" spcFirstLastPara="1" rIns="91425" wrap="square" tIns="91425">
            <a:normAutofit fontScale="25000" lnSpcReduction="10000"/>
          </a:bodyPr>
          <a:lstStyle/>
          <a:p>
            <a:pPr indent="-300037" lvl="0" marL="457200" rtl="0" algn="l">
              <a:spcBef>
                <a:spcPts val="0"/>
              </a:spcBef>
              <a:spcAft>
                <a:spcPts val="0"/>
              </a:spcAft>
              <a:buSzPct val="100000"/>
              <a:buChar char="●"/>
            </a:pPr>
            <a:r>
              <a:rPr lang="en-GB" sz="4500"/>
              <a:t>Tested at a GPS location of 37°42'10.299''N and 122°28'48.828''W:</a:t>
            </a:r>
            <a:endParaRPr b="1"/>
          </a:p>
          <a:p>
            <a:pPr indent="0" lvl="0" marL="457200" rtl="0" algn="l">
              <a:spcBef>
                <a:spcPts val="1200"/>
              </a:spcBef>
              <a:spcAft>
                <a:spcPts val="0"/>
              </a:spcAft>
              <a:buNone/>
            </a:pPr>
            <a:r>
              <a:t/>
            </a:r>
            <a:endParaRPr b="1"/>
          </a:p>
          <a:p>
            <a:pPr indent="0" lvl="0" marL="457200" rtl="0" algn="l">
              <a:spcBef>
                <a:spcPts val="1200"/>
              </a:spcBef>
              <a:spcAft>
                <a:spcPts val="0"/>
              </a:spcAft>
              <a:buNone/>
            </a:pPr>
            <a:r>
              <a:t/>
            </a:r>
            <a:endParaRPr b="1"/>
          </a:p>
          <a:p>
            <a:pPr indent="0" lvl="0" marL="457200" rtl="0" algn="l">
              <a:spcBef>
                <a:spcPts val="1200"/>
              </a:spcBef>
              <a:spcAft>
                <a:spcPts val="0"/>
              </a:spcAft>
              <a:buNone/>
            </a:pPr>
            <a:r>
              <a:t/>
            </a:r>
            <a:endParaRPr b="1"/>
          </a:p>
          <a:p>
            <a:pPr indent="0" lvl="0" marL="457200" rtl="0" algn="l">
              <a:spcBef>
                <a:spcPts val="1200"/>
              </a:spcBef>
              <a:spcAft>
                <a:spcPts val="0"/>
              </a:spcAft>
              <a:buNone/>
            </a:pPr>
            <a:r>
              <a:t/>
            </a:r>
            <a:endParaRPr b="1"/>
          </a:p>
          <a:p>
            <a:pPr indent="0" lvl="0" marL="457200" rtl="0" algn="l">
              <a:spcBef>
                <a:spcPts val="1200"/>
              </a:spcBef>
              <a:spcAft>
                <a:spcPts val="0"/>
              </a:spcAft>
              <a:buNone/>
            </a:pPr>
            <a:r>
              <a:t/>
            </a:r>
            <a:endParaRPr b="1"/>
          </a:p>
          <a:p>
            <a:pPr indent="0" lvl="0" marL="457200" rtl="0" algn="l">
              <a:spcBef>
                <a:spcPts val="1200"/>
              </a:spcBef>
              <a:spcAft>
                <a:spcPts val="0"/>
              </a:spcAft>
              <a:buNone/>
            </a:pPr>
            <a:r>
              <a:t/>
            </a:r>
            <a:endParaRPr b="1"/>
          </a:p>
          <a:p>
            <a:pPr indent="0" lvl="0" marL="457200" rtl="0" algn="l">
              <a:spcBef>
                <a:spcPts val="1200"/>
              </a:spcBef>
              <a:spcAft>
                <a:spcPts val="0"/>
              </a:spcAft>
              <a:buNone/>
            </a:pPr>
            <a:r>
              <a:t/>
            </a:r>
            <a:endParaRPr b="1"/>
          </a:p>
          <a:p>
            <a:pPr indent="0" lvl="0" marL="457200" rtl="0" algn="l">
              <a:spcBef>
                <a:spcPts val="1200"/>
              </a:spcBef>
              <a:spcAft>
                <a:spcPts val="0"/>
              </a:spcAft>
              <a:buNone/>
            </a:pPr>
            <a:r>
              <a:t/>
            </a:r>
            <a:endParaRPr b="1"/>
          </a:p>
          <a:p>
            <a:pPr indent="0" lvl="0" marL="0" rtl="0" algn="l">
              <a:spcBef>
                <a:spcPts val="1200"/>
              </a:spcBef>
              <a:spcAft>
                <a:spcPts val="0"/>
              </a:spcAft>
              <a:buNone/>
            </a:pPr>
            <a:br>
              <a:rPr b="1" lang="en-GB" sz="4500"/>
            </a:br>
            <a:endParaRPr b="1" sz="4500"/>
          </a:p>
          <a:p>
            <a:pPr indent="-300037" lvl="0" marL="457200" rtl="0" algn="l">
              <a:spcBef>
                <a:spcPts val="1200"/>
              </a:spcBef>
              <a:spcAft>
                <a:spcPts val="0"/>
              </a:spcAft>
              <a:buSzPct val="100000"/>
              <a:buChar char="●"/>
            </a:pPr>
            <a:r>
              <a:rPr lang="en-GB" sz="4500"/>
              <a:t>Average GPS location was 37°42'9.55763''N and 122°28'6.2099''W, approximately 2500ft away </a:t>
            </a:r>
            <a:endParaRPr sz="4500"/>
          </a:p>
          <a:p>
            <a:pPr indent="-300037" lvl="0" marL="457200" rtl="0" algn="l">
              <a:spcBef>
                <a:spcPts val="0"/>
              </a:spcBef>
              <a:spcAft>
                <a:spcPts val="0"/>
              </a:spcAft>
              <a:buSzPct val="100000"/>
              <a:buChar char="●"/>
            </a:pPr>
            <a:r>
              <a:rPr b="1" lang="en-GB" sz="4500"/>
              <a:t>Conclusion: </a:t>
            </a:r>
            <a:r>
              <a:rPr lang="en-GB" sz="4500"/>
              <a:t>GPS was able to determine latitude and longitude with offset of 3000ft, possibly caused by not letting GPS sensor warm up </a:t>
            </a:r>
            <a:endParaRPr/>
          </a:p>
        </p:txBody>
      </p:sp>
      <p:sp>
        <p:nvSpPr>
          <p:cNvPr id="586" name="Google Shape;586;p44"/>
          <p:cNvSpPr txBox="1"/>
          <p:nvPr/>
        </p:nvSpPr>
        <p:spPr>
          <a:xfrm>
            <a:off x="7993875" y="139325"/>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pic>
        <p:nvPicPr>
          <p:cNvPr id="587" name="Google Shape;587;p44" title="Chart"/>
          <p:cNvPicPr preferRelativeResize="0"/>
          <p:nvPr/>
        </p:nvPicPr>
        <p:blipFill>
          <a:blip r:embed="rId3">
            <a:alphaModFix/>
          </a:blip>
          <a:stretch>
            <a:fillRect/>
          </a:stretch>
        </p:blipFill>
        <p:spPr>
          <a:xfrm>
            <a:off x="2087149" y="2076150"/>
            <a:ext cx="3217074" cy="1989228"/>
          </a:xfrm>
          <a:prstGeom prst="rect">
            <a:avLst/>
          </a:prstGeom>
          <a:noFill/>
          <a:ln>
            <a:noFill/>
          </a:ln>
        </p:spPr>
      </p:pic>
      <p:pic>
        <p:nvPicPr>
          <p:cNvPr id="588" name="Google Shape;588;p44" title="Chart"/>
          <p:cNvPicPr preferRelativeResize="0"/>
          <p:nvPr/>
        </p:nvPicPr>
        <p:blipFill>
          <a:blip r:embed="rId4">
            <a:alphaModFix/>
          </a:blip>
          <a:stretch>
            <a:fillRect/>
          </a:stretch>
        </p:blipFill>
        <p:spPr>
          <a:xfrm>
            <a:off x="5405734" y="2078050"/>
            <a:ext cx="3217074" cy="1989222"/>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2" name="Shape 592"/>
        <p:cNvGrpSpPr/>
        <p:nvPr/>
      </p:nvGrpSpPr>
      <p:grpSpPr>
        <a:xfrm>
          <a:off x="0" y="0"/>
          <a:ext cx="0" cy="0"/>
          <a:chOff x="0" y="0"/>
          <a:chExt cx="0" cy="0"/>
        </a:xfrm>
      </p:grpSpPr>
      <p:sp>
        <p:nvSpPr>
          <p:cNvPr id="593" name="Google Shape;593;p4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Reading From All Sensors at the Same Time is Behind Schedule</a:t>
            </a:r>
            <a:endParaRPr/>
          </a:p>
        </p:txBody>
      </p:sp>
      <p:sp>
        <p:nvSpPr>
          <p:cNvPr id="594" name="Google Shape;594;p45"/>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GB"/>
              <a:t>Requirement</a:t>
            </a:r>
            <a:r>
              <a:rPr b="1" lang="en-GB"/>
              <a:t>: </a:t>
            </a:r>
            <a:r>
              <a:rPr lang="en-GB"/>
              <a:t>Read from all sensors at the same time with interrupts</a:t>
            </a:r>
            <a:endParaRPr/>
          </a:p>
          <a:p>
            <a:pPr indent="-311150" lvl="0" marL="457200" rtl="0" algn="l">
              <a:spcBef>
                <a:spcPts val="0"/>
              </a:spcBef>
              <a:spcAft>
                <a:spcPts val="0"/>
              </a:spcAft>
              <a:buSzPts val="1300"/>
              <a:buChar char="●"/>
            </a:pPr>
            <a:r>
              <a:rPr b="1" lang="en-GB"/>
              <a:t>What needs to be done:</a:t>
            </a:r>
            <a:endParaRPr b="1"/>
          </a:p>
          <a:p>
            <a:pPr indent="-298450" lvl="1" marL="914400" rtl="0" algn="l">
              <a:spcBef>
                <a:spcPts val="0"/>
              </a:spcBef>
              <a:spcAft>
                <a:spcPts val="0"/>
              </a:spcAft>
              <a:buSzPts val="1100"/>
              <a:buChar char="○"/>
            </a:pPr>
            <a:r>
              <a:rPr lang="en-GB"/>
              <a:t>Write one file that includes all the other sensor files</a:t>
            </a:r>
            <a:endParaRPr/>
          </a:p>
          <a:p>
            <a:pPr indent="-298450" lvl="1" marL="914400" rtl="0" algn="l">
              <a:spcBef>
                <a:spcPts val="0"/>
              </a:spcBef>
              <a:spcAft>
                <a:spcPts val="0"/>
              </a:spcAft>
              <a:buSzPts val="1100"/>
              <a:buChar char="○"/>
            </a:pPr>
            <a:r>
              <a:rPr lang="en-GB"/>
              <a:t>Set and run every sensor at the same time without any conflicting hardware parts, data or interrupts</a:t>
            </a:r>
            <a:endParaRPr/>
          </a:p>
          <a:p>
            <a:pPr indent="-311150" lvl="0" marL="457200" rtl="0" algn="l">
              <a:spcBef>
                <a:spcPts val="0"/>
              </a:spcBef>
              <a:spcAft>
                <a:spcPts val="0"/>
              </a:spcAft>
              <a:buSzPts val="1300"/>
              <a:buChar char="●"/>
            </a:pPr>
            <a:r>
              <a:rPr b="1" lang="en-GB"/>
              <a:t>Verification to be done:</a:t>
            </a:r>
            <a:endParaRPr b="1"/>
          </a:p>
          <a:p>
            <a:pPr indent="-298450" lvl="1" marL="914400" rtl="0" algn="l">
              <a:spcBef>
                <a:spcPts val="0"/>
              </a:spcBef>
              <a:spcAft>
                <a:spcPts val="0"/>
              </a:spcAft>
              <a:buSzPts val="1100"/>
              <a:buChar char="○"/>
            </a:pPr>
            <a:r>
              <a:rPr lang="en-GB"/>
              <a:t>Run every sensor at the same time and log each of their datas collectively</a:t>
            </a:r>
            <a:endParaRPr/>
          </a:p>
          <a:p>
            <a:pPr indent="-298450" lvl="1" marL="914400" rtl="0" algn="l">
              <a:spcBef>
                <a:spcPts val="0"/>
              </a:spcBef>
              <a:spcAft>
                <a:spcPts val="0"/>
              </a:spcAft>
              <a:buSzPts val="1100"/>
              <a:buChar char="○"/>
            </a:pPr>
            <a:r>
              <a:rPr lang="en-GB"/>
              <a:t>Graph data and compare with data gathered from running sensors individually to see if anything changed</a:t>
            </a:r>
            <a:endParaRPr/>
          </a:p>
        </p:txBody>
      </p:sp>
      <p:sp>
        <p:nvSpPr>
          <p:cNvPr id="595" name="Google Shape;595;p45"/>
          <p:cNvSpPr txBox="1"/>
          <p:nvPr/>
        </p:nvSpPr>
        <p:spPr>
          <a:xfrm>
            <a:off x="7541325" y="0"/>
            <a:ext cx="17466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a:solidFill>
                  <a:srgbClr val="FF0000"/>
                </a:solidFill>
                <a:latin typeface="Lato"/>
                <a:ea typeface="Lato"/>
                <a:cs typeface="Lato"/>
                <a:sym typeface="Lato"/>
              </a:rPr>
              <a:t>Late: Due 3/19/21</a:t>
            </a:r>
            <a:endParaRPr>
              <a:solidFill>
                <a:srgbClr val="FF0000"/>
              </a:solidFill>
              <a:latin typeface="Lato"/>
              <a:ea typeface="Lato"/>
              <a:cs typeface="Lato"/>
              <a:sym typeface="Lato"/>
            </a:endParaRPr>
          </a:p>
          <a:p>
            <a:pPr indent="0" lvl="0" marL="0" rtl="0" algn="l">
              <a:lnSpc>
                <a:spcPct val="100000"/>
              </a:lnSpc>
              <a:spcBef>
                <a:spcPts val="0"/>
              </a:spcBef>
              <a:spcAft>
                <a:spcPts val="0"/>
              </a:spcAft>
              <a:buNone/>
            </a:pPr>
            <a:r>
              <a:rPr lang="en-GB">
                <a:solidFill>
                  <a:srgbClr val="FF0000"/>
                </a:solidFill>
                <a:latin typeface="Lato"/>
                <a:ea typeface="Lato"/>
                <a:cs typeface="Lato"/>
                <a:sym typeface="Lato"/>
              </a:rPr>
              <a:t>Expected: 3/22/21</a:t>
            </a:r>
            <a:endParaRPr>
              <a:solidFill>
                <a:srgbClr val="FF0000"/>
              </a:solidFill>
              <a:latin typeface="Lato"/>
              <a:ea typeface="Lato"/>
              <a:cs typeface="Lato"/>
              <a:sym typeface="Lato"/>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4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Implementing Electronic Actuators in Software is Behind Schedule</a:t>
            </a:r>
            <a:endParaRPr/>
          </a:p>
        </p:txBody>
      </p:sp>
      <p:sp>
        <p:nvSpPr>
          <p:cNvPr id="601" name="Google Shape;601;p46"/>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b="1" lang="en-GB"/>
              <a:t>Requirement</a:t>
            </a:r>
            <a:r>
              <a:rPr b="1" lang="en-GB"/>
              <a:t>: </a:t>
            </a:r>
            <a:r>
              <a:rPr lang="en-GB"/>
              <a:t>Implement servo and motor PWM protocol in software</a:t>
            </a:r>
            <a:endParaRPr/>
          </a:p>
          <a:p>
            <a:pPr indent="-311150" lvl="0" marL="457200" rtl="0" algn="l">
              <a:spcBef>
                <a:spcPts val="0"/>
              </a:spcBef>
              <a:spcAft>
                <a:spcPts val="0"/>
              </a:spcAft>
              <a:buSzPts val="1300"/>
              <a:buChar char="●"/>
            </a:pPr>
            <a:r>
              <a:rPr b="1" lang="en-GB"/>
              <a:t>What needs to be done:</a:t>
            </a:r>
            <a:endParaRPr b="1"/>
          </a:p>
          <a:p>
            <a:pPr indent="-298450" lvl="1" marL="914400" rtl="0" algn="l">
              <a:spcBef>
                <a:spcPts val="0"/>
              </a:spcBef>
              <a:spcAft>
                <a:spcPts val="0"/>
              </a:spcAft>
              <a:buSzPts val="1100"/>
              <a:buChar char="○"/>
            </a:pPr>
            <a:r>
              <a:rPr lang="en-GB"/>
              <a:t>Produce PWM signal for both servo and motor with changeable duty cycle to increase rotation speed</a:t>
            </a:r>
            <a:endParaRPr/>
          </a:p>
          <a:p>
            <a:pPr indent="-311150" lvl="0" marL="457200" rtl="0" algn="l">
              <a:spcBef>
                <a:spcPts val="0"/>
              </a:spcBef>
              <a:spcAft>
                <a:spcPts val="0"/>
              </a:spcAft>
              <a:buSzPts val="1300"/>
              <a:buChar char="●"/>
            </a:pPr>
            <a:r>
              <a:rPr b="1" lang="en-GB"/>
              <a:t>Verification to be done:</a:t>
            </a:r>
            <a:endParaRPr b="1"/>
          </a:p>
          <a:p>
            <a:pPr indent="-298450" lvl="1" marL="914400" rtl="0" algn="l">
              <a:spcBef>
                <a:spcPts val="0"/>
              </a:spcBef>
              <a:spcAft>
                <a:spcPts val="0"/>
              </a:spcAft>
              <a:buSzPts val="1100"/>
              <a:buChar char="○"/>
            </a:pPr>
            <a:r>
              <a:rPr lang="en-GB"/>
              <a:t>Ensure rotation speed can easily be altered based on user input</a:t>
            </a:r>
            <a:endParaRPr/>
          </a:p>
        </p:txBody>
      </p:sp>
      <p:sp>
        <p:nvSpPr>
          <p:cNvPr id="602" name="Google Shape;602;p46"/>
          <p:cNvSpPr txBox="1"/>
          <p:nvPr/>
        </p:nvSpPr>
        <p:spPr>
          <a:xfrm>
            <a:off x="7541325" y="0"/>
            <a:ext cx="17466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a:solidFill>
                  <a:srgbClr val="FF0000"/>
                </a:solidFill>
                <a:latin typeface="Lato"/>
                <a:ea typeface="Lato"/>
                <a:cs typeface="Lato"/>
                <a:sym typeface="Lato"/>
              </a:rPr>
              <a:t>Late: Due 3/19/21</a:t>
            </a:r>
            <a:endParaRPr>
              <a:solidFill>
                <a:srgbClr val="FF0000"/>
              </a:solidFill>
              <a:latin typeface="Lato"/>
              <a:ea typeface="Lato"/>
              <a:cs typeface="Lato"/>
              <a:sym typeface="Lato"/>
            </a:endParaRPr>
          </a:p>
          <a:p>
            <a:pPr indent="0" lvl="0" marL="0" rtl="0" algn="l">
              <a:lnSpc>
                <a:spcPct val="100000"/>
              </a:lnSpc>
              <a:spcBef>
                <a:spcPts val="0"/>
              </a:spcBef>
              <a:spcAft>
                <a:spcPts val="0"/>
              </a:spcAft>
              <a:buNone/>
            </a:pPr>
            <a:r>
              <a:rPr lang="en-GB">
                <a:solidFill>
                  <a:srgbClr val="FF0000"/>
                </a:solidFill>
                <a:latin typeface="Lato"/>
                <a:ea typeface="Lato"/>
                <a:cs typeface="Lato"/>
                <a:sym typeface="Lato"/>
              </a:rPr>
              <a:t>Expected: 3/26/21</a:t>
            </a:r>
            <a:endParaRPr>
              <a:solidFill>
                <a:srgbClr val="FF0000"/>
              </a:solidFill>
              <a:latin typeface="Lato"/>
              <a:ea typeface="Lato"/>
              <a:cs typeface="Lato"/>
              <a:sym typeface="Lato"/>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6" name="Shape 606"/>
        <p:cNvGrpSpPr/>
        <p:nvPr/>
      </p:nvGrpSpPr>
      <p:grpSpPr>
        <a:xfrm>
          <a:off x="0" y="0"/>
          <a:ext cx="0" cy="0"/>
          <a:chOff x="0" y="0"/>
          <a:chExt cx="0" cy="0"/>
        </a:xfrm>
      </p:grpSpPr>
      <p:sp>
        <p:nvSpPr>
          <p:cNvPr id="607" name="Google Shape;607;p4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Overview of Mechanical Progress</a:t>
            </a:r>
            <a:endParaRPr>
              <a:solidFill>
                <a:srgbClr val="FFFFFF"/>
              </a:solidFill>
            </a:endParaRPr>
          </a:p>
        </p:txBody>
      </p:sp>
      <p:sp>
        <p:nvSpPr>
          <p:cNvPr id="608" name="Google Shape;608;p47"/>
          <p:cNvSpPr txBox="1"/>
          <p:nvPr>
            <p:ph idx="1" type="body"/>
          </p:nvPr>
        </p:nvSpPr>
        <p:spPr>
          <a:xfrm>
            <a:off x="1059000" y="1171250"/>
            <a:ext cx="8085000" cy="3746400"/>
          </a:xfrm>
          <a:prstGeom prst="rect">
            <a:avLst/>
          </a:prstGeom>
          <a:ln>
            <a:noFill/>
          </a:ln>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Progress in Mechanical Design were made and broken down into slides covering:</a:t>
            </a:r>
            <a:endParaRPr>
              <a:solidFill>
                <a:srgbClr val="00FF00"/>
              </a:solidFill>
            </a:endParaRPr>
          </a:p>
          <a:p>
            <a:pPr indent="-311150" lvl="0" marL="457200" rtl="0" algn="l">
              <a:spcBef>
                <a:spcPts val="1200"/>
              </a:spcBef>
              <a:spcAft>
                <a:spcPts val="0"/>
              </a:spcAft>
              <a:buClr>
                <a:srgbClr val="FFFFFF"/>
              </a:buClr>
              <a:buSzPts val="1300"/>
              <a:buChar char="●"/>
            </a:pPr>
            <a:r>
              <a:rPr lang="en-GB"/>
              <a:t>Milestone: </a:t>
            </a:r>
            <a:r>
              <a:rPr lang="en-GB">
                <a:solidFill>
                  <a:srgbClr val="FFFFFF"/>
                </a:solidFill>
              </a:rPr>
              <a:t>CAD with Major Design Features 1/29/21: </a:t>
            </a:r>
            <a:r>
              <a:rPr lang="en-GB">
                <a:solidFill>
                  <a:srgbClr val="00FF00"/>
                </a:solidFill>
              </a:rPr>
              <a:t>Complete</a:t>
            </a:r>
            <a:r>
              <a:rPr lang="en-GB">
                <a:solidFill>
                  <a:srgbClr val="FFFFFF"/>
                </a:solidFill>
              </a:rPr>
              <a:t> </a:t>
            </a:r>
            <a:endParaRPr>
              <a:solidFill>
                <a:srgbClr val="FFFFFF"/>
              </a:solidFill>
            </a:endParaRPr>
          </a:p>
          <a:p>
            <a:pPr indent="-311150" lvl="0" marL="457200" rtl="0" algn="l">
              <a:spcBef>
                <a:spcPts val="0"/>
              </a:spcBef>
              <a:spcAft>
                <a:spcPts val="0"/>
              </a:spcAft>
              <a:buClr>
                <a:srgbClr val="FFFFFF"/>
              </a:buClr>
              <a:buSzPts val="1300"/>
              <a:buChar char="●"/>
            </a:pPr>
            <a:r>
              <a:rPr lang="en-GB"/>
              <a:t>Milestone: </a:t>
            </a:r>
            <a:r>
              <a:rPr lang="en-GB">
                <a:solidFill>
                  <a:srgbClr val="FFFFFF"/>
                </a:solidFill>
              </a:rPr>
              <a:t>Detailed CAD design 2/20/21:</a:t>
            </a:r>
            <a:r>
              <a:rPr lang="en-GB">
                <a:solidFill>
                  <a:srgbClr val="00FF00"/>
                </a:solidFill>
              </a:rPr>
              <a:t>Complete</a:t>
            </a:r>
            <a:endParaRPr>
              <a:solidFill>
                <a:srgbClr val="00FF00"/>
              </a:solidFill>
            </a:endParaRPr>
          </a:p>
          <a:p>
            <a:pPr indent="-298450" lvl="1" marL="914400" rtl="0" algn="l">
              <a:spcBef>
                <a:spcPts val="0"/>
              </a:spcBef>
              <a:spcAft>
                <a:spcPts val="0"/>
              </a:spcAft>
              <a:buClr>
                <a:srgbClr val="FFFFFF"/>
              </a:buClr>
              <a:buSzPts val="1100"/>
              <a:buChar char="○"/>
            </a:pPr>
            <a:r>
              <a:rPr lang="en-GB">
                <a:solidFill>
                  <a:srgbClr val="FFFFFF"/>
                </a:solidFill>
              </a:rPr>
              <a:t>Envelope Redesigned for Drag:</a:t>
            </a:r>
            <a:r>
              <a:rPr lang="en-GB">
                <a:solidFill>
                  <a:srgbClr val="00FF00"/>
                </a:solidFill>
              </a:rPr>
              <a:t>Complete</a:t>
            </a:r>
            <a:endParaRPr>
              <a:solidFill>
                <a:srgbClr val="FFFFFF"/>
              </a:solidFill>
            </a:endParaRPr>
          </a:p>
          <a:p>
            <a:pPr indent="-298450" lvl="1" marL="914400" rtl="0" algn="l">
              <a:spcBef>
                <a:spcPts val="0"/>
              </a:spcBef>
              <a:spcAft>
                <a:spcPts val="0"/>
              </a:spcAft>
              <a:buClr>
                <a:srgbClr val="FFFFFF"/>
              </a:buClr>
              <a:buSzPts val="1100"/>
              <a:buChar char="○"/>
            </a:pPr>
            <a:r>
              <a:rPr lang="en-GB"/>
              <a:t>Gondola Designed to Fit all electronic components </a:t>
            </a:r>
            <a:r>
              <a:rPr lang="en-GB">
                <a:solidFill>
                  <a:srgbClr val="00FF00"/>
                </a:solidFill>
              </a:rPr>
              <a:t>Complete</a:t>
            </a:r>
            <a:endParaRPr>
              <a:solidFill>
                <a:srgbClr val="FFFFFF"/>
              </a:solidFill>
            </a:endParaRPr>
          </a:p>
          <a:p>
            <a:pPr indent="-311150" lvl="0" marL="457200" rtl="0" algn="l">
              <a:spcBef>
                <a:spcPts val="0"/>
              </a:spcBef>
              <a:spcAft>
                <a:spcPts val="0"/>
              </a:spcAft>
              <a:buSzPts val="1300"/>
              <a:buChar char="●"/>
            </a:pPr>
            <a:r>
              <a:rPr lang="en-GB"/>
              <a:t>Milestone: Fabricatable CAD design due 3/12 : </a:t>
            </a:r>
            <a:r>
              <a:rPr lang="en-GB">
                <a:solidFill>
                  <a:srgbClr val="FFFF00"/>
                </a:solidFill>
              </a:rPr>
              <a:t>Delayed</a:t>
            </a:r>
            <a:endParaRPr>
              <a:solidFill>
                <a:srgbClr val="FFFF00"/>
              </a:solidFill>
            </a:endParaRPr>
          </a:p>
          <a:p>
            <a:pPr indent="-298450" lvl="2" marL="1371600" rtl="0" algn="l">
              <a:spcBef>
                <a:spcPts val="0"/>
              </a:spcBef>
              <a:spcAft>
                <a:spcPts val="0"/>
              </a:spcAft>
              <a:buClr>
                <a:srgbClr val="FFFF00"/>
              </a:buClr>
              <a:buSzPts val="1100"/>
              <a:buChar char="■"/>
            </a:pPr>
            <a:r>
              <a:rPr lang="en-GB">
                <a:solidFill>
                  <a:srgbClr val="FFFF00"/>
                </a:solidFill>
              </a:rPr>
              <a:t>RC controller is not finalized so the receiver has not been added to CAD. Expected 3/21</a:t>
            </a:r>
            <a:endParaRPr/>
          </a:p>
          <a:p>
            <a:pPr indent="-298450" lvl="1" marL="914400" rtl="0" algn="l">
              <a:spcBef>
                <a:spcPts val="0"/>
              </a:spcBef>
              <a:spcAft>
                <a:spcPts val="0"/>
              </a:spcAft>
              <a:buSzPts val="1100"/>
              <a:buChar char="○"/>
            </a:pPr>
            <a:r>
              <a:rPr lang="en-GB"/>
              <a:t>Finding RPM needed to provide propeller forces </a:t>
            </a:r>
            <a:r>
              <a:rPr lang="en-GB">
                <a:solidFill>
                  <a:srgbClr val="00FF00"/>
                </a:solidFill>
              </a:rPr>
              <a:t>Complete</a:t>
            </a:r>
            <a:endParaRPr>
              <a:solidFill>
                <a:srgbClr val="00FF00"/>
              </a:solidFill>
            </a:endParaRPr>
          </a:p>
          <a:p>
            <a:pPr indent="-298450" lvl="1" marL="914400" rtl="0" algn="l">
              <a:spcBef>
                <a:spcPts val="0"/>
              </a:spcBef>
              <a:spcAft>
                <a:spcPts val="0"/>
              </a:spcAft>
              <a:buClr>
                <a:srgbClr val="FFFFFF"/>
              </a:buClr>
              <a:buSzPts val="1100"/>
              <a:buChar char="○"/>
            </a:pPr>
            <a:r>
              <a:rPr lang="en-GB">
                <a:solidFill>
                  <a:srgbClr val="FFFFFF"/>
                </a:solidFill>
              </a:rPr>
              <a:t>Choosing a Motor Based off of RPM analysis </a:t>
            </a:r>
            <a:r>
              <a:rPr lang="en-GB">
                <a:solidFill>
                  <a:srgbClr val="00FF00"/>
                </a:solidFill>
              </a:rPr>
              <a:t>Complete</a:t>
            </a:r>
            <a:endParaRPr>
              <a:solidFill>
                <a:srgbClr val="FFFFFF"/>
              </a:solidFill>
            </a:endParaRPr>
          </a:p>
          <a:p>
            <a:pPr indent="-298450" lvl="1" marL="914400" rtl="0" algn="l">
              <a:spcBef>
                <a:spcPts val="0"/>
              </a:spcBef>
              <a:spcAft>
                <a:spcPts val="0"/>
              </a:spcAft>
              <a:buSzPts val="1100"/>
              <a:buChar char="○"/>
            </a:pPr>
            <a:r>
              <a:rPr lang="en-GB"/>
              <a:t>Choosing Servo Based off of Torque from motor shaft </a:t>
            </a:r>
            <a:r>
              <a:rPr lang="en-GB">
                <a:solidFill>
                  <a:srgbClr val="00FF00"/>
                </a:solidFill>
              </a:rPr>
              <a:t>Complete</a:t>
            </a:r>
            <a:endParaRPr/>
          </a:p>
          <a:p>
            <a:pPr indent="-298450" lvl="1" marL="914400" rtl="0" algn="l">
              <a:spcBef>
                <a:spcPts val="0"/>
              </a:spcBef>
              <a:spcAft>
                <a:spcPts val="0"/>
              </a:spcAft>
              <a:buSzPts val="1100"/>
              <a:buChar char="○"/>
            </a:pPr>
            <a:r>
              <a:rPr lang="en-GB"/>
              <a:t>Choosing Envelope Material to </a:t>
            </a:r>
            <a:r>
              <a:rPr lang="en-GB"/>
              <a:t>withstand</a:t>
            </a:r>
            <a:r>
              <a:rPr lang="en-GB"/>
              <a:t> applied tearing forces </a:t>
            </a:r>
            <a:r>
              <a:rPr lang="en-GB">
                <a:solidFill>
                  <a:srgbClr val="00FF00"/>
                </a:solidFill>
              </a:rPr>
              <a:t>Complete</a:t>
            </a:r>
            <a:endParaRPr>
              <a:solidFill>
                <a:srgbClr val="00FF00"/>
              </a:solidFill>
            </a:endParaRPr>
          </a:p>
          <a:p>
            <a:pPr indent="-298450" lvl="1" marL="914400" rtl="0" algn="l">
              <a:spcBef>
                <a:spcPts val="0"/>
              </a:spcBef>
              <a:spcAft>
                <a:spcPts val="0"/>
              </a:spcAft>
              <a:buClr>
                <a:srgbClr val="FFFFFF"/>
              </a:buClr>
              <a:buSzPts val="1100"/>
              <a:buChar char="○"/>
            </a:pPr>
            <a:r>
              <a:rPr lang="en-GB">
                <a:solidFill>
                  <a:srgbClr val="FFFFFF"/>
                </a:solidFill>
              </a:rPr>
              <a:t>Choosing 3D printing Material From Pugh Chart </a:t>
            </a:r>
            <a:r>
              <a:rPr lang="en-GB">
                <a:solidFill>
                  <a:srgbClr val="00FF00"/>
                </a:solidFill>
              </a:rPr>
              <a:t>Complete</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Create Ultrasonic Bracket for front of envelope </a:t>
            </a:r>
            <a:r>
              <a:rPr lang="en-GB">
                <a:solidFill>
                  <a:srgbClr val="00FF00"/>
                </a:solidFill>
              </a:rPr>
              <a:t>Complete</a:t>
            </a:r>
            <a:endParaRPr>
              <a:solidFill>
                <a:srgbClr val="00FF00"/>
              </a:solidFill>
            </a:endParaRPr>
          </a:p>
          <a:p>
            <a:pPr indent="-298450" lvl="1" marL="914400" rtl="0" algn="l">
              <a:spcBef>
                <a:spcPts val="0"/>
              </a:spcBef>
              <a:spcAft>
                <a:spcPts val="0"/>
              </a:spcAft>
              <a:buClr>
                <a:srgbClr val="FFFFFF"/>
              </a:buClr>
              <a:buSzPts val="1100"/>
              <a:buChar char="○"/>
            </a:pPr>
            <a:r>
              <a:rPr lang="en-GB">
                <a:solidFill>
                  <a:srgbClr val="FFFFFF"/>
                </a:solidFill>
              </a:rPr>
              <a:t>Heat Analysis of Voltage Regulators </a:t>
            </a:r>
            <a:r>
              <a:rPr lang="en-GB">
                <a:solidFill>
                  <a:srgbClr val="00FF00"/>
                </a:solidFill>
              </a:rPr>
              <a:t>Complete</a:t>
            </a:r>
            <a:endParaRPr>
              <a:solidFill>
                <a:srgbClr val="00FF00"/>
              </a:solidFill>
            </a:endParaRPr>
          </a:p>
          <a:p>
            <a:pPr indent="-311150" lvl="0" marL="457200" rtl="0" algn="l">
              <a:spcBef>
                <a:spcPts val="0"/>
              </a:spcBef>
              <a:spcAft>
                <a:spcPts val="0"/>
              </a:spcAft>
              <a:buSzPts val="1300"/>
              <a:buChar char="●"/>
            </a:pPr>
            <a:r>
              <a:rPr lang="en-GB"/>
              <a:t>Milestone: Finalize all parts and retailers (CAD and electronics) Due 3/14/21: </a:t>
            </a:r>
            <a:r>
              <a:rPr lang="en-GB">
                <a:solidFill>
                  <a:srgbClr val="FF0000"/>
                </a:solidFill>
              </a:rPr>
              <a:t>Late</a:t>
            </a:r>
            <a:endParaRPr>
              <a:solidFill>
                <a:srgbClr val="FF0000"/>
              </a:solidFill>
            </a:endParaRPr>
          </a:p>
          <a:p>
            <a:pPr indent="-298450" lvl="1" marL="914400" rtl="0" algn="l">
              <a:spcBef>
                <a:spcPts val="0"/>
              </a:spcBef>
              <a:spcAft>
                <a:spcPts val="0"/>
              </a:spcAft>
              <a:buSzPts val="1100"/>
              <a:buChar char="○"/>
            </a:pPr>
            <a:r>
              <a:rPr lang="en-GB"/>
              <a:t>Helium vendors have been looked at, but still in talks with school to see if a cheaper source can be found: </a:t>
            </a:r>
            <a:r>
              <a:rPr lang="en-GB">
                <a:solidFill>
                  <a:srgbClr val="FF0000"/>
                </a:solidFill>
              </a:rPr>
              <a:t>Expected 3/25/21</a:t>
            </a:r>
            <a:endParaRPr>
              <a:solidFill>
                <a:srgbClr val="00FF00"/>
              </a:solidFill>
            </a:endParaRPr>
          </a:p>
          <a:p>
            <a:pPr indent="0" lvl="0" marL="0" rtl="0" algn="l">
              <a:spcBef>
                <a:spcPts val="0"/>
              </a:spcBef>
              <a:spcAft>
                <a:spcPts val="1200"/>
              </a:spcAft>
              <a:buNone/>
            </a:pPr>
            <a:r>
              <a:rPr lang="en-GB">
                <a:solidFill>
                  <a:srgbClr val="FFFFFF"/>
                </a:solidFill>
              </a:rPr>
              <a:t>Conclusion: We are on time for the Project timeline for Mechanical design development, and have finalized most essential components</a:t>
            </a:r>
            <a:endParaRPr>
              <a:solidFill>
                <a:srgbClr val="FFFFFF"/>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p48"/>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CAD design with major </a:t>
            </a:r>
            <a:r>
              <a:rPr lang="en-GB"/>
              <a:t>features was created</a:t>
            </a:r>
            <a:endParaRPr/>
          </a:p>
        </p:txBody>
      </p:sp>
      <p:sp>
        <p:nvSpPr>
          <p:cNvPr id="614" name="Google Shape;614;p48"/>
          <p:cNvSpPr txBox="1"/>
          <p:nvPr>
            <p:ph idx="1" type="body"/>
          </p:nvPr>
        </p:nvSpPr>
        <p:spPr>
          <a:xfrm>
            <a:off x="1297488" y="4240275"/>
            <a:ext cx="7038900" cy="877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Conclusion: The first major CAD design </a:t>
            </a:r>
            <a:r>
              <a:rPr lang="en-GB"/>
              <a:t>consisted</a:t>
            </a:r>
            <a:r>
              <a:rPr lang="en-GB"/>
              <a:t> of a 55.15” diameter envelope sitting around the a lift bag of the same size, It also included 4 motors with a 9” propeller at the end of a 6” Dshaft connected to a servo. Lastly it had a 5x5x5” gondola at the bottom in order to hold parts.</a:t>
            </a:r>
            <a:endParaRPr/>
          </a:p>
        </p:txBody>
      </p:sp>
      <p:sp>
        <p:nvSpPr>
          <p:cNvPr id="615" name="Google Shape;615;p48"/>
          <p:cNvSpPr txBox="1"/>
          <p:nvPr/>
        </p:nvSpPr>
        <p:spPr>
          <a:xfrm>
            <a:off x="1456800" y="856325"/>
            <a:ext cx="67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CAD design shall include all the major features of the Drone</a:t>
            </a:r>
            <a:endParaRPr>
              <a:solidFill>
                <a:srgbClr val="FFFFFF"/>
              </a:solidFill>
              <a:latin typeface="Lato"/>
              <a:ea typeface="Lato"/>
              <a:cs typeface="Lato"/>
              <a:sym typeface="Lato"/>
            </a:endParaRPr>
          </a:p>
        </p:txBody>
      </p:sp>
      <p:pic>
        <p:nvPicPr>
          <p:cNvPr id="616" name="Google Shape;616;p48"/>
          <p:cNvPicPr preferRelativeResize="0"/>
          <p:nvPr/>
        </p:nvPicPr>
        <p:blipFill>
          <a:blip r:embed="rId3">
            <a:alphaModFix/>
          </a:blip>
          <a:stretch>
            <a:fillRect/>
          </a:stretch>
        </p:blipFill>
        <p:spPr>
          <a:xfrm>
            <a:off x="3380400" y="1307850"/>
            <a:ext cx="2873075" cy="2920926"/>
          </a:xfrm>
          <a:prstGeom prst="rect">
            <a:avLst/>
          </a:prstGeom>
          <a:noFill/>
          <a:ln>
            <a:noFill/>
          </a:ln>
        </p:spPr>
      </p:pic>
      <p:sp>
        <p:nvSpPr>
          <p:cNvPr id="617" name="Google Shape;617;p48"/>
          <p:cNvSpPr txBox="1"/>
          <p:nvPr/>
        </p:nvSpPr>
        <p:spPr>
          <a:xfrm>
            <a:off x="4390200" y="1386000"/>
            <a:ext cx="853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0000"/>
                </a:solidFill>
                <a:latin typeface="Lato"/>
                <a:ea typeface="Lato"/>
                <a:cs typeface="Lato"/>
                <a:sym typeface="Lato"/>
              </a:rPr>
              <a:t>FRONT</a:t>
            </a:r>
            <a:endParaRPr>
              <a:solidFill>
                <a:srgbClr val="FF0000"/>
              </a:solidFill>
              <a:latin typeface="Lato"/>
              <a:ea typeface="Lato"/>
              <a:cs typeface="Lato"/>
              <a:sym typeface="Lato"/>
            </a:endParaRPr>
          </a:p>
          <a:p>
            <a:pPr indent="0" lvl="0" marL="0" rtl="0" algn="ctr">
              <a:spcBef>
                <a:spcPts val="0"/>
              </a:spcBef>
              <a:spcAft>
                <a:spcPts val="0"/>
              </a:spcAft>
              <a:buNone/>
            </a:pPr>
            <a:r>
              <a:rPr lang="en-GB">
                <a:solidFill>
                  <a:srgbClr val="FF0000"/>
                </a:solidFill>
                <a:latin typeface="Lato"/>
                <a:ea typeface="Lato"/>
                <a:cs typeface="Lato"/>
                <a:sym typeface="Lato"/>
              </a:rPr>
              <a:t>View</a:t>
            </a:r>
            <a:endParaRPr>
              <a:solidFill>
                <a:srgbClr val="FF0000"/>
              </a:solidFill>
              <a:latin typeface="Lato"/>
              <a:ea typeface="Lato"/>
              <a:cs typeface="Lato"/>
              <a:sym typeface="Lato"/>
            </a:endParaRPr>
          </a:p>
        </p:txBody>
      </p:sp>
      <p:pic>
        <p:nvPicPr>
          <p:cNvPr id="618" name="Google Shape;618;p48"/>
          <p:cNvPicPr preferRelativeResize="0"/>
          <p:nvPr/>
        </p:nvPicPr>
        <p:blipFill>
          <a:blip r:embed="rId4">
            <a:alphaModFix/>
          </a:blip>
          <a:stretch>
            <a:fillRect/>
          </a:stretch>
        </p:blipFill>
        <p:spPr>
          <a:xfrm>
            <a:off x="3380400" y="3518478"/>
            <a:ext cx="679075" cy="710297"/>
          </a:xfrm>
          <a:prstGeom prst="rect">
            <a:avLst/>
          </a:prstGeom>
          <a:noFill/>
          <a:ln>
            <a:noFill/>
          </a:ln>
        </p:spPr>
      </p:pic>
      <p:cxnSp>
        <p:nvCxnSpPr>
          <p:cNvPr id="619" name="Google Shape;619;p48"/>
          <p:cNvCxnSpPr/>
          <p:nvPr/>
        </p:nvCxnSpPr>
        <p:spPr>
          <a:xfrm flipH="1" rot="10800000">
            <a:off x="3456600" y="2755975"/>
            <a:ext cx="2732700" cy="8100"/>
          </a:xfrm>
          <a:prstGeom prst="straightConnector1">
            <a:avLst/>
          </a:prstGeom>
          <a:noFill/>
          <a:ln cap="flat" cmpd="sng" w="19050">
            <a:solidFill>
              <a:srgbClr val="0000FF"/>
            </a:solidFill>
            <a:prstDash val="dash"/>
            <a:round/>
            <a:headEnd len="med" w="med" type="none"/>
            <a:tailEnd len="med" w="med" type="none"/>
          </a:ln>
        </p:spPr>
      </p:cxnSp>
      <p:cxnSp>
        <p:nvCxnSpPr>
          <p:cNvPr id="620" name="Google Shape;620;p48"/>
          <p:cNvCxnSpPr>
            <a:stCxn id="616" idx="1"/>
            <a:endCxn id="616" idx="1"/>
          </p:cNvCxnSpPr>
          <p:nvPr/>
        </p:nvCxnSpPr>
        <p:spPr>
          <a:xfrm>
            <a:off x="3380400" y="2768313"/>
            <a:ext cx="0" cy="0"/>
          </a:xfrm>
          <a:prstGeom prst="straightConnector1">
            <a:avLst/>
          </a:prstGeom>
          <a:noFill/>
          <a:ln cap="flat" cmpd="sng" w="9525">
            <a:solidFill>
              <a:schemeClr val="dk2"/>
            </a:solidFill>
            <a:prstDash val="solid"/>
            <a:round/>
            <a:headEnd len="med" w="med" type="none"/>
            <a:tailEnd len="med" w="med" type="none"/>
          </a:ln>
        </p:spPr>
      </p:cxnSp>
      <p:cxnSp>
        <p:nvCxnSpPr>
          <p:cNvPr id="621" name="Google Shape;621;p48"/>
          <p:cNvCxnSpPr/>
          <p:nvPr/>
        </p:nvCxnSpPr>
        <p:spPr>
          <a:xfrm rot="10800000">
            <a:off x="3453700" y="2702475"/>
            <a:ext cx="6600" cy="187800"/>
          </a:xfrm>
          <a:prstGeom prst="straightConnector1">
            <a:avLst/>
          </a:prstGeom>
          <a:noFill/>
          <a:ln cap="flat" cmpd="sng" w="19050">
            <a:solidFill>
              <a:srgbClr val="0000FF"/>
            </a:solidFill>
            <a:prstDash val="solid"/>
            <a:round/>
            <a:headEnd len="med" w="med" type="none"/>
            <a:tailEnd len="med" w="med" type="none"/>
          </a:ln>
        </p:spPr>
      </p:cxnSp>
      <p:cxnSp>
        <p:nvCxnSpPr>
          <p:cNvPr id="622" name="Google Shape;622;p48"/>
          <p:cNvCxnSpPr/>
          <p:nvPr/>
        </p:nvCxnSpPr>
        <p:spPr>
          <a:xfrm rot="10800000">
            <a:off x="6182700" y="2681313"/>
            <a:ext cx="6600" cy="187800"/>
          </a:xfrm>
          <a:prstGeom prst="straightConnector1">
            <a:avLst/>
          </a:prstGeom>
          <a:noFill/>
          <a:ln cap="flat" cmpd="sng" w="19050">
            <a:solidFill>
              <a:srgbClr val="0000FF"/>
            </a:solidFill>
            <a:prstDash val="solid"/>
            <a:round/>
            <a:headEnd len="med" w="med" type="none"/>
            <a:tailEnd len="med" w="med" type="none"/>
          </a:ln>
        </p:spPr>
      </p:cxnSp>
      <p:sp>
        <p:nvSpPr>
          <p:cNvPr id="623" name="Google Shape;623;p48"/>
          <p:cNvSpPr txBox="1"/>
          <p:nvPr/>
        </p:nvSpPr>
        <p:spPr>
          <a:xfrm>
            <a:off x="4412550" y="2394050"/>
            <a:ext cx="794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55.15”</a:t>
            </a:r>
            <a:endParaRPr>
              <a:solidFill>
                <a:srgbClr val="FFFFFF"/>
              </a:solidFill>
              <a:latin typeface="Lato"/>
              <a:ea typeface="Lato"/>
              <a:cs typeface="Lato"/>
              <a:sym typeface="Lato"/>
            </a:endParaRPr>
          </a:p>
        </p:txBody>
      </p:sp>
      <p:pic>
        <p:nvPicPr>
          <p:cNvPr id="624" name="Google Shape;624;p48"/>
          <p:cNvPicPr preferRelativeResize="0"/>
          <p:nvPr/>
        </p:nvPicPr>
        <p:blipFill>
          <a:blip r:embed="rId5">
            <a:alphaModFix/>
          </a:blip>
          <a:stretch>
            <a:fillRect/>
          </a:stretch>
        </p:blipFill>
        <p:spPr>
          <a:xfrm>
            <a:off x="806599" y="1660700"/>
            <a:ext cx="2097925" cy="2198651"/>
          </a:xfrm>
          <a:prstGeom prst="rect">
            <a:avLst/>
          </a:prstGeom>
          <a:noFill/>
          <a:ln>
            <a:noFill/>
          </a:ln>
        </p:spPr>
      </p:pic>
      <p:sp>
        <p:nvSpPr>
          <p:cNvPr id="625" name="Google Shape;625;p48"/>
          <p:cNvSpPr txBox="1"/>
          <p:nvPr/>
        </p:nvSpPr>
        <p:spPr>
          <a:xfrm>
            <a:off x="1425650" y="1772525"/>
            <a:ext cx="11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Top View</a:t>
            </a:r>
            <a:endParaRPr>
              <a:latin typeface="Lato"/>
              <a:ea typeface="Lato"/>
              <a:cs typeface="Lato"/>
              <a:sym typeface="Lato"/>
            </a:endParaRPr>
          </a:p>
        </p:txBody>
      </p:sp>
      <p:pic>
        <p:nvPicPr>
          <p:cNvPr id="626" name="Google Shape;626;p48"/>
          <p:cNvPicPr preferRelativeResize="0"/>
          <p:nvPr/>
        </p:nvPicPr>
        <p:blipFill>
          <a:blip r:embed="rId6">
            <a:alphaModFix/>
          </a:blip>
          <a:stretch>
            <a:fillRect/>
          </a:stretch>
        </p:blipFill>
        <p:spPr>
          <a:xfrm>
            <a:off x="2368328" y="3367724"/>
            <a:ext cx="481200" cy="430925"/>
          </a:xfrm>
          <a:prstGeom prst="rect">
            <a:avLst/>
          </a:prstGeom>
          <a:noFill/>
          <a:ln>
            <a:noFill/>
          </a:ln>
        </p:spPr>
      </p:pic>
      <p:cxnSp>
        <p:nvCxnSpPr>
          <p:cNvPr id="627" name="Google Shape;627;p48"/>
          <p:cNvCxnSpPr/>
          <p:nvPr/>
        </p:nvCxnSpPr>
        <p:spPr>
          <a:xfrm>
            <a:off x="1227200" y="2742750"/>
            <a:ext cx="1274100" cy="13500"/>
          </a:xfrm>
          <a:prstGeom prst="straightConnector1">
            <a:avLst/>
          </a:prstGeom>
          <a:noFill/>
          <a:ln cap="flat" cmpd="sng" w="19050">
            <a:solidFill>
              <a:srgbClr val="00FF00"/>
            </a:solidFill>
            <a:prstDash val="dash"/>
            <a:round/>
            <a:headEnd len="med" w="med" type="none"/>
            <a:tailEnd len="med" w="med" type="none"/>
          </a:ln>
        </p:spPr>
      </p:cxnSp>
      <p:cxnSp>
        <p:nvCxnSpPr>
          <p:cNvPr id="628" name="Google Shape;628;p48"/>
          <p:cNvCxnSpPr/>
          <p:nvPr/>
        </p:nvCxnSpPr>
        <p:spPr>
          <a:xfrm flipH="1">
            <a:off x="1146750" y="1716725"/>
            <a:ext cx="134100" cy="2038500"/>
          </a:xfrm>
          <a:prstGeom prst="straightConnector1">
            <a:avLst/>
          </a:prstGeom>
          <a:noFill/>
          <a:ln cap="flat" cmpd="sng" w="19050">
            <a:solidFill>
              <a:srgbClr val="0000FF"/>
            </a:solidFill>
            <a:prstDash val="dash"/>
            <a:round/>
            <a:headEnd len="med" w="med" type="none"/>
            <a:tailEnd len="med" w="med" type="none"/>
          </a:ln>
        </p:spPr>
      </p:cxnSp>
      <p:cxnSp>
        <p:nvCxnSpPr>
          <p:cNvPr id="629" name="Google Shape;629;p48"/>
          <p:cNvCxnSpPr/>
          <p:nvPr/>
        </p:nvCxnSpPr>
        <p:spPr>
          <a:xfrm>
            <a:off x="1166850" y="1723450"/>
            <a:ext cx="221400" cy="13500"/>
          </a:xfrm>
          <a:prstGeom prst="straightConnector1">
            <a:avLst/>
          </a:prstGeom>
          <a:noFill/>
          <a:ln cap="flat" cmpd="sng" w="19050">
            <a:solidFill>
              <a:srgbClr val="0000FF"/>
            </a:solidFill>
            <a:prstDash val="solid"/>
            <a:round/>
            <a:headEnd len="med" w="med" type="none"/>
            <a:tailEnd len="med" w="med" type="none"/>
          </a:ln>
        </p:spPr>
      </p:cxnSp>
      <p:cxnSp>
        <p:nvCxnSpPr>
          <p:cNvPr id="630" name="Google Shape;630;p48"/>
          <p:cNvCxnSpPr/>
          <p:nvPr/>
        </p:nvCxnSpPr>
        <p:spPr>
          <a:xfrm>
            <a:off x="1014450" y="3780850"/>
            <a:ext cx="221400" cy="13500"/>
          </a:xfrm>
          <a:prstGeom prst="straightConnector1">
            <a:avLst/>
          </a:prstGeom>
          <a:noFill/>
          <a:ln cap="flat" cmpd="sng" w="19050">
            <a:solidFill>
              <a:srgbClr val="0000FF"/>
            </a:solidFill>
            <a:prstDash val="solid"/>
            <a:round/>
            <a:headEnd len="med" w="med" type="none"/>
            <a:tailEnd len="med" w="med" type="none"/>
          </a:ln>
        </p:spPr>
      </p:cxnSp>
      <p:cxnSp>
        <p:nvCxnSpPr>
          <p:cNvPr id="631" name="Google Shape;631;p48"/>
          <p:cNvCxnSpPr/>
          <p:nvPr/>
        </p:nvCxnSpPr>
        <p:spPr>
          <a:xfrm flipH="1">
            <a:off x="1212150" y="2623600"/>
            <a:ext cx="3300" cy="270600"/>
          </a:xfrm>
          <a:prstGeom prst="straightConnector1">
            <a:avLst/>
          </a:prstGeom>
          <a:noFill/>
          <a:ln cap="flat" cmpd="sng" w="19050">
            <a:solidFill>
              <a:srgbClr val="00FF00"/>
            </a:solidFill>
            <a:prstDash val="solid"/>
            <a:round/>
            <a:headEnd len="med" w="med" type="none"/>
            <a:tailEnd len="med" w="med" type="none"/>
          </a:ln>
        </p:spPr>
      </p:cxnSp>
      <p:cxnSp>
        <p:nvCxnSpPr>
          <p:cNvPr id="632" name="Google Shape;632;p48"/>
          <p:cNvCxnSpPr/>
          <p:nvPr/>
        </p:nvCxnSpPr>
        <p:spPr>
          <a:xfrm>
            <a:off x="2496050" y="2660125"/>
            <a:ext cx="5400" cy="220200"/>
          </a:xfrm>
          <a:prstGeom prst="straightConnector1">
            <a:avLst/>
          </a:prstGeom>
          <a:noFill/>
          <a:ln cap="flat" cmpd="sng" w="19050">
            <a:solidFill>
              <a:srgbClr val="00FF00"/>
            </a:solidFill>
            <a:prstDash val="solid"/>
            <a:round/>
            <a:headEnd len="med" w="med" type="none"/>
            <a:tailEnd len="med" w="med" type="none"/>
          </a:ln>
        </p:spPr>
      </p:cxnSp>
      <p:sp>
        <p:nvSpPr>
          <p:cNvPr id="633" name="Google Shape;633;p48"/>
          <p:cNvSpPr txBox="1"/>
          <p:nvPr/>
        </p:nvSpPr>
        <p:spPr>
          <a:xfrm>
            <a:off x="1637800" y="2394050"/>
            <a:ext cx="4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6”</a:t>
            </a:r>
            <a:endParaRPr>
              <a:latin typeface="Lato"/>
              <a:ea typeface="Lato"/>
              <a:cs typeface="Lato"/>
              <a:sym typeface="Lato"/>
            </a:endParaRPr>
          </a:p>
        </p:txBody>
      </p:sp>
      <p:sp>
        <p:nvSpPr>
          <p:cNvPr id="634" name="Google Shape;634;p48"/>
          <p:cNvSpPr txBox="1"/>
          <p:nvPr/>
        </p:nvSpPr>
        <p:spPr>
          <a:xfrm>
            <a:off x="779550" y="2281125"/>
            <a:ext cx="4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9</a:t>
            </a:r>
            <a:r>
              <a:rPr lang="en-GB">
                <a:latin typeface="Lato"/>
                <a:ea typeface="Lato"/>
                <a:cs typeface="Lato"/>
                <a:sym typeface="Lato"/>
              </a:rPr>
              <a:t>”</a:t>
            </a:r>
            <a:endParaRPr>
              <a:latin typeface="Lato"/>
              <a:ea typeface="Lato"/>
              <a:cs typeface="Lato"/>
              <a:sym typeface="Lato"/>
            </a:endParaRPr>
          </a:p>
        </p:txBody>
      </p:sp>
      <p:pic>
        <p:nvPicPr>
          <p:cNvPr id="635" name="Google Shape;635;p48"/>
          <p:cNvPicPr preferRelativeResize="0"/>
          <p:nvPr/>
        </p:nvPicPr>
        <p:blipFill>
          <a:blip r:embed="rId7">
            <a:alphaModFix/>
          </a:blip>
          <a:stretch>
            <a:fillRect/>
          </a:stretch>
        </p:blipFill>
        <p:spPr>
          <a:xfrm>
            <a:off x="6644325" y="1755450"/>
            <a:ext cx="1963374" cy="1961051"/>
          </a:xfrm>
          <a:prstGeom prst="rect">
            <a:avLst/>
          </a:prstGeom>
          <a:noFill/>
          <a:ln cap="flat" cmpd="sng" w="9525">
            <a:solidFill>
              <a:srgbClr val="0000FF"/>
            </a:solidFill>
            <a:prstDash val="solid"/>
            <a:round/>
            <a:headEnd len="sm" w="sm" type="none"/>
            <a:tailEnd len="sm" w="sm" type="none"/>
          </a:ln>
        </p:spPr>
      </p:pic>
      <p:cxnSp>
        <p:nvCxnSpPr>
          <p:cNvPr id="636" name="Google Shape;636;p48"/>
          <p:cNvCxnSpPr/>
          <p:nvPr/>
        </p:nvCxnSpPr>
        <p:spPr>
          <a:xfrm flipH="1" rot="10800000">
            <a:off x="6773050" y="1844250"/>
            <a:ext cx="1777200" cy="6600"/>
          </a:xfrm>
          <a:prstGeom prst="straightConnector1">
            <a:avLst/>
          </a:prstGeom>
          <a:noFill/>
          <a:ln cap="flat" cmpd="sng" w="19050">
            <a:solidFill>
              <a:srgbClr val="0000FF"/>
            </a:solidFill>
            <a:prstDash val="dash"/>
            <a:round/>
            <a:headEnd len="med" w="med" type="none"/>
            <a:tailEnd len="med" w="med" type="none"/>
          </a:ln>
        </p:spPr>
      </p:cxnSp>
      <p:sp>
        <p:nvSpPr>
          <p:cNvPr id="637" name="Google Shape;637;p48"/>
          <p:cNvSpPr txBox="1"/>
          <p:nvPr/>
        </p:nvSpPr>
        <p:spPr>
          <a:xfrm>
            <a:off x="7296100" y="1917925"/>
            <a:ext cx="4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latin typeface="Lato"/>
                <a:ea typeface="Lato"/>
                <a:cs typeface="Lato"/>
                <a:sym typeface="Lato"/>
              </a:rPr>
              <a:t>5”</a:t>
            </a:r>
            <a:endParaRPr>
              <a:solidFill>
                <a:srgbClr val="0000FF"/>
              </a:solidFill>
              <a:latin typeface="Lato"/>
              <a:ea typeface="Lato"/>
              <a:cs typeface="Lato"/>
              <a:sym typeface="Lato"/>
            </a:endParaRPr>
          </a:p>
        </p:txBody>
      </p:sp>
      <p:cxnSp>
        <p:nvCxnSpPr>
          <p:cNvPr id="638" name="Google Shape;638;p48"/>
          <p:cNvCxnSpPr/>
          <p:nvPr/>
        </p:nvCxnSpPr>
        <p:spPr>
          <a:xfrm flipH="1">
            <a:off x="8342125" y="1830725"/>
            <a:ext cx="181200" cy="207900"/>
          </a:xfrm>
          <a:prstGeom prst="straightConnector1">
            <a:avLst/>
          </a:prstGeom>
          <a:noFill/>
          <a:ln cap="flat" cmpd="sng" w="9525">
            <a:solidFill>
              <a:srgbClr val="00FF00"/>
            </a:solidFill>
            <a:prstDash val="dash"/>
            <a:round/>
            <a:headEnd len="med" w="med" type="none"/>
            <a:tailEnd len="med" w="med" type="none"/>
          </a:ln>
        </p:spPr>
      </p:cxnSp>
      <p:cxnSp>
        <p:nvCxnSpPr>
          <p:cNvPr id="639" name="Google Shape;639;p48"/>
          <p:cNvCxnSpPr/>
          <p:nvPr/>
        </p:nvCxnSpPr>
        <p:spPr>
          <a:xfrm flipH="1">
            <a:off x="8550250" y="1824025"/>
            <a:ext cx="6600" cy="1817400"/>
          </a:xfrm>
          <a:prstGeom prst="straightConnector1">
            <a:avLst/>
          </a:prstGeom>
          <a:noFill/>
          <a:ln cap="flat" cmpd="sng" w="19050">
            <a:solidFill>
              <a:srgbClr val="FF0000"/>
            </a:solidFill>
            <a:prstDash val="dash"/>
            <a:round/>
            <a:headEnd len="med" w="med" type="none"/>
            <a:tailEnd len="med" w="med" type="none"/>
          </a:ln>
        </p:spPr>
      </p:cxnSp>
      <p:sp>
        <p:nvSpPr>
          <p:cNvPr id="640" name="Google Shape;640;p48"/>
          <p:cNvSpPr txBox="1"/>
          <p:nvPr/>
        </p:nvSpPr>
        <p:spPr>
          <a:xfrm>
            <a:off x="7860925" y="2001600"/>
            <a:ext cx="4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5”</a:t>
            </a:r>
            <a:endParaRPr>
              <a:solidFill>
                <a:srgbClr val="00FF00"/>
              </a:solidFill>
              <a:latin typeface="Lato"/>
              <a:ea typeface="Lato"/>
              <a:cs typeface="Lato"/>
              <a:sym typeface="Lato"/>
            </a:endParaRPr>
          </a:p>
        </p:txBody>
      </p:sp>
      <p:sp>
        <p:nvSpPr>
          <p:cNvPr id="641" name="Google Shape;641;p48"/>
          <p:cNvSpPr txBox="1"/>
          <p:nvPr/>
        </p:nvSpPr>
        <p:spPr>
          <a:xfrm>
            <a:off x="8075650" y="2468925"/>
            <a:ext cx="4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Lato"/>
                <a:ea typeface="Lato"/>
                <a:cs typeface="Lato"/>
                <a:sym typeface="Lato"/>
              </a:rPr>
              <a:t>5”</a:t>
            </a:r>
            <a:endParaRPr>
              <a:solidFill>
                <a:srgbClr val="FF0000"/>
              </a:solidFill>
              <a:latin typeface="Lato"/>
              <a:ea typeface="Lato"/>
              <a:cs typeface="Lato"/>
              <a:sym typeface="Lato"/>
            </a:endParaRPr>
          </a:p>
        </p:txBody>
      </p:sp>
      <p:sp>
        <p:nvSpPr>
          <p:cNvPr id="642" name="Google Shape;642;p48"/>
          <p:cNvSpPr txBox="1"/>
          <p:nvPr/>
        </p:nvSpPr>
        <p:spPr>
          <a:xfrm>
            <a:off x="7093450" y="2997875"/>
            <a:ext cx="11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Top View</a:t>
            </a:r>
            <a:endParaRPr>
              <a:latin typeface="Lato"/>
              <a:ea typeface="Lato"/>
              <a:cs typeface="Lato"/>
              <a:sym typeface="Lato"/>
            </a:endParaRPr>
          </a:p>
        </p:txBody>
      </p:sp>
      <p:pic>
        <p:nvPicPr>
          <p:cNvPr id="643" name="Google Shape;643;p48"/>
          <p:cNvPicPr preferRelativeResize="0"/>
          <p:nvPr/>
        </p:nvPicPr>
        <p:blipFill>
          <a:blip r:embed="rId6">
            <a:alphaModFix/>
          </a:blip>
          <a:stretch>
            <a:fillRect/>
          </a:stretch>
        </p:blipFill>
        <p:spPr>
          <a:xfrm>
            <a:off x="6671728" y="3210499"/>
            <a:ext cx="481200" cy="430925"/>
          </a:xfrm>
          <a:prstGeom prst="rect">
            <a:avLst/>
          </a:prstGeom>
          <a:noFill/>
          <a:ln>
            <a:noFill/>
          </a:ln>
        </p:spPr>
      </p:pic>
      <p:cxnSp>
        <p:nvCxnSpPr>
          <p:cNvPr id="644" name="Google Shape;644;p48"/>
          <p:cNvCxnSpPr/>
          <p:nvPr/>
        </p:nvCxnSpPr>
        <p:spPr>
          <a:xfrm rot="10800000">
            <a:off x="6759650" y="1804025"/>
            <a:ext cx="0" cy="120600"/>
          </a:xfrm>
          <a:prstGeom prst="straightConnector1">
            <a:avLst/>
          </a:prstGeom>
          <a:noFill/>
          <a:ln cap="flat" cmpd="sng" w="19050">
            <a:solidFill>
              <a:srgbClr val="0000FF"/>
            </a:solidFill>
            <a:prstDash val="solid"/>
            <a:round/>
            <a:headEnd len="med" w="med" type="none"/>
            <a:tailEnd len="med" w="med" type="none"/>
          </a:ln>
        </p:spPr>
      </p:cxnSp>
      <p:cxnSp>
        <p:nvCxnSpPr>
          <p:cNvPr id="645" name="Google Shape;645;p48"/>
          <p:cNvCxnSpPr/>
          <p:nvPr/>
        </p:nvCxnSpPr>
        <p:spPr>
          <a:xfrm rot="10800000">
            <a:off x="8512250" y="1804025"/>
            <a:ext cx="0" cy="120600"/>
          </a:xfrm>
          <a:prstGeom prst="straightConnector1">
            <a:avLst/>
          </a:prstGeom>
          <a:noFill/>
          <a:ln cap="flat" cmpd="sng" w="19050">
            <a:solidFill>
              <a:srgbClr val="0000FF"/>
            </a:solidFill>
            <a:prstDash val="solid"/>
            <a:round/>
            <a:headEnd len="med" w="med" type="none"/>
            <a:tailEnd len="med" w="med" type="none"/>
          </a:ln>
        </p:spPr>
      </p:cxnSp>
      <p:cxnSp>
        <p:nvCxnSpPr>
          <p:cNvPr id="646" name="Google Shape;646;p48"/>
          <p:cNvCxnSpPr/>
          <p:nvPr/>
        </p:nvCxnSpPr>
        <p:spPr>
          <a:xfrm flipH="1">
            <a:off x="8512200" y="1875250"/>
            <a:ext cx="160500" cy="5100"/>
          </a:xfrm>
          <a:prstGeom prst="straightConnector1">
            <a:avLst/>
          </a:prstGeom>
          <a:noFill/>
          <a:ln cap="flat" cmpd="sng" w="19050">
            <a:solidFill>
              <a:srgbClr val="FF0000"/>
            </a:solidFill>
            <a:prstDash val="solid"/>
            <a:round/>
            <a:headEnd len="med" w="med" type="none"/>
            <a:tailEnd len="med" w="med" type="none"/>
          </a:ln>
        </p:spPr>
      </p:cxnSp>
      <p:cxnSp>
        <p:nvCxnSpPr>
          <p:cNvPr id="647" name="Google Shape;647;p48"/>
          <p:cNvCxnSpPr/>
          <p:nvPr/>
        </p:nvCxnSpPr>
        <p:spPr>
          <a:xfrm>
            <a:off x="8469075" y="3649800"/>
            <a:ext cx="127500" cy="0"/>
          </a:xfrm>
          <a:prstGeom prst="straightConnector1">
            <a:avLst/>
          </a:prstGeom>
          <a:noFill/>
          <a:ln cap="flat" cmpd="sng" w="19050">
            <a:solidFill>
              <a:srgbClr val="FF0000"/>
            </a:solidFill>
            <a:prstDash val="solid"/>
            <a:round/>
            <a:headEnd len="med" w="med" type="none"/>
            <a:tailEnd len="med" w="med" type="none"/>
          </a:ln>
        </p:spPr>
      </p:cxnSp>
      <p:cxnSp>
        <p:nvCxnSpPr>
          <p:cNvPr id="648" name="Google Shape;648;p48"/>
          <p:cNvCxnSpPr/>
          <p:nvPr/>
        </p:nvCxnSpPr>
        <p:spPr>
          <a:xfrm>
            <a:off x="8511150" y="1811850"/>
            <a:ext cx="77400" cy="68400"/>
          </a:xfrm>
          <a:prstGeom prst="straightConnector1">
            <a:avLst/>
          </a:prstGeom>
          <a:noFill/>
          <a:ln cap="flat" cmpd="sng" w="19050">
            <a:solidFill>
              <a:srgbClr val="00FF00"/>
            </a:solidFill>
            <a:prstDash val="solid"/>
            <a:round/>
            <a:headEnd len="med" w="med" type="none"/>
            <a:tailEnd len="med" w="med" type="none"/>
          </a:ln>
        </p:spPr>
      </p:cxnSp>
      <p:cxnSp>
        <p:nvCxnSpPr>
          <p:cNvPr id="649" name="Google Shape;649;p48"/>
          <p:cNvCxnSpPr/>
          <p:nvPr/>
        </p:nvCxnSpPr>
        <p:spPr>
          <a:xfrm>
            <a:off x="8282550" y="2040450"/>
            <a:ext cx="77400" cy="68400"/>
          </a:xfrm>
          <a:prstGeom prst="straightConnector1">
            <a:avLst/>
          </a:prstGeom>
          <a:noFill/>
          <a:ln cap="flat" cmpd="sng" w="19050">
            <a:solidFill>
              <a:srgbClr val="00FF00"/>
            </a:solidFill>
            <a:prstDash val="solid"/>
            <a:round/>
            <a:headEnd len="med" w="med" type="none"/>
            <a:tailEnd len="med" w="med" type="none"/>
          </a:ln>
        </p:spPr>
      </p:cxnSp>
      <p:sp>
        <p:nvSpPr>
          <p:cNvPr id="650" name="Google Shape;650;p48"/>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49"/>
          <p:cNvSpPr txBox="1"/>
          <p:nvPr>
            <p:ph type="title"/>
          </p:nvPr>
        </p:nvSpPr>
        <p:spPr>
          <a:xfrm>
            <a:off x="1297500" y="393750"/>
            <a:ext cx="7038900" cy="585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Enveloped Redesigned for Decreased Drag</a:t>
            </a:r>
            <a:endParaRPr/>
          </a:p>
        </p:txBody>
      </p:sp>
      <p:sp>
        <p:nvSpPr>
          <p:cNvPr id="656" name="Google Shape;656;p49"/>
          <p:cNvSpPr txBox="1"/>
          <p:nvPr/>
        </p:nvSpPr>
        <p:spPr>
          <a:xfrm>
            <a:off x="1447650" y="876075"/>
            <a:ext cx="670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Envelope Shall minimize Drag while </a:t>
            </a:r>
            <a:r>
              <a:rPr lang="en-GB">
                <a:solidFill>
                  <a:srgbClr val="FFFFFF"/>
                </a:solidFill>
                <a:latin typeface="Lato"/>
                <a:ea typeface="Lato"/>
                <a:cs typeface="Lato"/>
                <a:sym typeface="Lato"/>
              </a:rPr>
              <a:t>maintaining its 4m</a:t>
            </a:r>
            <a:r>
              <a:rPr baseline="30000" lang="en-GB">
                <a:solidFill>
                  <a:srgbClr val="FFFFFF"/>
                </a:solidFill>
                <a:latin typeface="Lato"/>
                <a:ea typeface="Lato"/>
                <a:cs typeface="Lato"/>
                <a:sym typeface="Lato"/>
              </a:rPr>
              <a:t>3</a:t>
            </a:r>
            <a:r>
              <a:rPr lang="en-GB">
                <a:solidFill>
                  <a:srgbClr val="FFFFFF"/>
                </a:solidFill>
                <a:latin typeface="Lato"/>
                <a:ea typeface="Lato"/>
                <a:cs typeface="Lato"/>
                <a:sym typeface="Lato"/>
              </a:rPr>
              <a:t> volume</a:t>
            </a:r>
            <a:endParaRPr>
              <a:solidFill>
                <a:srgbClr val="FFFFFF"/>
              </a:solidFill>
              <a:latin typeface="Lato"/>
              <a:ea typeface="Lato"/>
              <a:cs typeface="Lato"/>
              <a:sym typeface="Lato"/>
            </a:endParaRPr>
          </a:p>
        </p:txBody>
      </p:sp>
      <p:pic>
        <p:nvPicPr>
          <p:cNvPr id="657" name="Google Shape;657;p49"/>
          <p:cNvPicPr preferRelativeResize="0"/>
          <p:nvPr/>
        </p:nvPicPr>
        <p:blipFill>
          <a:blip r:embed="rId3">
            <a:alphaModFix/>
          </a:blip>
          <a:stretch>
            <a:fillRect/>
          </a:stretch>
        </p:blipFill>
        <p:spPr>
          <a:xfrm>
            <a:off x="1190000" y="1529625"/>
            <a:ext cx="6681401" cy="2671125"/>
          </a:xfrm>
          <a:prstGeom prst="rect">
            <a:avLst/>
          </a:prstGeom>
          <a:noFill/>
          <a:ln>
            <a:noFill/>
          </a:ln>
        </p:spPr>
      </p:pic>
      <p:cxnSp>
        <p:nvCxnSpPr>
          <p:cNvPr id="658" name="Google Shape;658;p49"/>
          <p:cNvCxnSpPr/>
          <p:nvPr/>
        </p:nvCxnSpPr>
        <p:spPr>
          <a:xfrm>
            <a:off x="4625800" y="2570625"/>
            <a:ext cx="2613300" cy="20100"/>
          </a:xfrm>
          <a:prstGeom prst="straightConnector1">
            <a:avLst/>
          </a:prstGeom>
          <a:noFill/>
          <a:ln cap="flat" cmpd="sng" w="19050">
            <a:solidFill>
              <a:srgbClr val="0000FF"/>
            </a:solidFill>
            <a:prstDash val="dash"/>
            <a:round/>
            <a:headEnd len="med" w="med" type="none"/>
            <a:tailEnd len="med" w="med" type="none"/>
          </a:ln>
        </p:spPr>
      </p:cxnSp>
      <p:cxnSp>
        <p:nvCxnSpPr>
          <p:cNvPr id="659" name="Google Shape;659;p49"/>
          <p:cNvCxnSpPr/>
          <p:nvPr/>
        </p:nvCxnSpPr>
        <p:spPr>
          <a:xfrm>
            <a:off x="4604651" y="1563250"/>
            <a:ext cx="14400" cy="1014000"/>
          </a:xfrm>
          <a:prstGeom prst="straightConnector1">
            <a:avLst/>
          </a:prstGeom>
          <a:noFill/>
          <a:ln cap="flat" cmpd="sng" w="19050">
            <a:solidFill>
              <a:srgbClr val="0000FF"/>
            </a:solidFill>
            <a:prstDash val="dash"/>
            <a:round/>
            <a:headEnd len="med" w="med" type="none"/>
            <a:tailEnd len="med" w="med" type="none"/>
          </a:ln>
        </p:spPr>
      </p:cxnSp>
      <p:sp>
        <p:nvSpPr>
          <p:cNvPr id="660" name="Google Shape;660;p49"/>
          <p:cNvSpPr txBox="1"/>
          <p:nvPr/>
        </p:nvSpPr>
        <p:spPr>
          <a:xfrm>
            <a:off x="4604650" y="1595725"/>
            <a:ext cx="825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20.133”</a:t>
            </a:r>
            <a:endParaRPr>
              <a:latin typeface="Lato"/>
              <a:ea typeface="Lato"/>
              <a:cs typeface="Lato"/>
              <a:sym typeface="Lato"/>
            </a:endParaRPr>
          </a:p>
        </p:txBody>
      </p:sp>
      <p:sp>
        <p:nvSpPr>
          <p:cNvPr id="661" name="Google Shape;661;p49"/>
          <p:cNvSpPr txBox="1"/>
          <p:nvPr/>
        </p:nvSpPr>
        <p:spPr>
          <a:xfrm>
            <a:off x="5526700" y="2594450"/>
            <a:ext cx="9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54”</a:t>
            </a:r>
            <a:endParaRPr>
              <a:latin typeface="Lato"/>
              <a:ea typeface="Lato"/>
              <a:cs typeface="Lato"/>
              <a:sym typeface="Lato"/>
            </a:endParaRPr>
          </a:p>
        </p:txBody>
      </p:sp>
      <p:cxnSp>
        <p:nvCxnSpPr>
          <p:cNvPr id="662" name="Google Shape;662;p49"/>
          <p:cNvCxnSpPr/>
          <p:nvPr/>
        </p:nvCxnSpPr>
        <p:spPr>
          <a:xfrm flipH="1">
            <a:off x="3332525" y="2584075"/>
            <a:ext cx="1284300" cy="927900"/>
          </a:xfrm>
          <a:prstGeom prst="straightConnector1">
            <a:avLst/>
          </a:prstGeom>
          <a:noFill/>
          <a:ln cap="flat" cmpd="sng" w="19050">
            <a:solidFill>
              <a:srgbClr val="0000FF"/>
            </a:solidFill>
            <a:prstDash val="dot"/>
            <a:round/>
            <a:headEnd len="med" w="med" type="none"/>
            <a:tailEnd len="med" w="med" type="none"/>
          </a:ln>
        </p:spPr>
      </p:cxnSp>
      <p:sp>
        <p:nvSpPr>
          <p:cNvPr id="663" name="Google Shape;663;p49"/>
          <p:cNvSpPr txBox="1"/>
          <p:nvPr/>
        </p:nvSpPr>
        <p:spPr>
          <a:xfrm>
            <a:off x="3469300" y="2823050"/>
            <a:ext cx="961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54”</a:t>
            </a:r>
            <a:endParaRPr>
              <a:latin typeface="Lato"/>
              <a:ea typeface="Lato"/>
              <a:cs typeface="Lato"/>
              <a:sym typeface="Lato"/>
            </a:endParaRPr>
          </a:p>
        </p:txBody>
      </p:sp>
      <p:cxnSp>
        <p:nvCxnSpPr>
          <p:cNvPr id="664" name="Google Shape;664;p49"/>
          <p:cNvCxnSpPr/>
          <p:nvPr/>
        </p:nvCxnSpPr>
        <p:spPr>
          <a:xfrm>
            <a:off x="4548400" y="1517400"/>
            <a:ext cx="120600" cy="0"/>
          </a:xfrm>
          <a:prstGeom prst="straightConnector1">
            <a:avLst/>
          </a:prstGeom>
          <a:noFill/>
          <a:ln cap="flat" cmpd="sng" w="19050">
            <a:solidFill>
              <a:srgbClr val="0000FF"/>
            </a:solidFill>
            <a:prstDash val="solid"/>
            <a:round/>
            <a:headEnd len="med" w="med" type="none"/>
            <a:tailEnd len="med" w="med" type="none"/>
          </a:ln>
        </p:spPr>
      </p:cxnSp>
      <p:cxnSp>
        <p:nvCxnSpPr>
          <p:cNvPr id="665" name="Google Shape;665;p49"/>
          <p:cNvCxnSpPr/>
          <p:nvPr/>
        </p:nvCxnSpPr>
        <p:spPr>
          <a:xfrm>
            <a:off x="4548400" y="2584200"/>
            <a:ext cx="120600" cy="0"/>
          </a:xfrm>
          <a:prstGeom prst="straightConnector1">
            <a:avLst/>
          </a:prstGeom>
          <a:noFill/>
          <a:ln cap="flat" cmpd="sng" w="19050">
            <a:solidFill>
              <a:srgbClr val="0000FF"/>
            </a:solidFill>
            <a:prstDash val="solid"/>
            <a:round/>
            <a:headEnd len="med" w="med" type="none"/>
            <a:tailEnd len="med" w="med" type="none"/>
          </a:ln>
        </p:spPr>
      </p:cxnSp>
      <p:cxnSp>
        <p:nvCxnSpPr>
          <p:cNvPr id="666" name="Google Shape;666;p49"/>
          <p:cNvCxnSpPr/>
          <p:nvPr/>
        </p:nvCxnSpPr>
        <p:spPr>
          <a:xfrm>
            <a:off x="4624600" y="2508000"/>
            <a:ext cx="0" cy="126900"/>
          </a:xfrm>
          <a:prstGeom prst="straightConnector1">
            <a:avLst/>
          </a:prstGeom>
          <a:noFill/>
          <a:ln cap="flat" cmpd="sng" w="19050">
            <a:solidFill>
              <a:srgbClr val="0000FF"/>
            </a:solidFill>
            <a:prstDash val="solid"/>
            <a:round/>
            <a:headEnd len="med" w="med" type="none"/>
            <a:tailEnd len="med" w="med" type="none"/>
          </a:ln>
        </p:spPr>
      </p:cxnSp>
      <p:cxnSp>
        <p:nvCxnSpPr>
          <p:cNvPr id="667" name="Google Shape;667;p49"/>
          <p:cNvCxnSpPr/>
          <p:nvPr/>
        </p:nvCxnSpPr>
        <p:spPr>
          <a:xfrm>
            <a:off x="7215400" y="2508000"/>
            <a:ext cx="0" cy="126900"/>
          </a:xfrm>
          <a:prstGeom prst="straightConnector1">
            <a:avLst/>
          </a:prstGeom>
          <a:noFill/>
          <a:ln cap="flat" cmpd="sng" w="19050">
            <a:solidFill>
              <a:srgbClr val="0000FF"/>
            </a:solidFill>
            <a:prstDash val="solid"/>
            <a:round/>
            <a:headEnd len="med" w="med" type="none"/>
            <a:tailEnd len="med" w="med" type="none"/>
          </a:ln>
        </p:spPr>
      </p:cxnSp>
      <p:cxnSp>
        <p:nvCxnSpPr>
          <p:cNvPr id="668" name="Google Shape;668;p49"/>
          <p:cNvCxnSpPr/>
          <p:nvPr/>
        </p:nvCxnSpPr>
        <p:spPr>
          <a:xfrm>
            <a:off x="4507200" y="2536350"/>
            <a:ext cx="129600" cy="95700"/>
          </a:xfrm>
          <a:prstGeom prst="straightConnector1">
            <a:avLst/>
          </a:prstGeom>
          <a:noFill/>
          <a:ln cap="flat" cmpd="sng" w="19050">
            <a:solidFill>
              <a:srgbClr val="0000FF"/>
            </a:solidFill>
            <a:prstDash val="solid"/>
            <a:round/>
            <a:headEnd len="med" w="med" type="none"/>
            <a:tailEnd len="med" w="med" type="none"/>
          </a:ln>
        </p:spPr>
      </p:cxnSp>
      <p:cxnSp>
        <p:nvCxnSpPr>
          <p:cNvPr id="669" name="Google Shape;669;p49"/>
          <p:cNvCxnSpPr/>
          <p:nvPr/>
        </p:nvCxnSpPr>
        <p:spPr>
          <a:xfrm>
            <a:off x="3298275" y="3453225"/>
            <a:ext cx="129600" cy="95700"/>
          </a:xfrm>
          <a:prstGeom prst="straightConnector1">
            <a:avLst/>
          </a:prstGeom>
          <a:noFill/>
          <a:ln cap="flat" cmpd="sng" w="19050">
            <a:solidFill>
              <a:srgbClr val="0000FF"/>
            </a:solidFill>
            <a:prstDash val="solid"/>
            <a:round/>
            <a:headEnd len="med" w="med" type="none"/>
            <a:tailEnd len="med" w="med" type="none"/>
          </a:ln>
        </p:spPr>
      </p:cxnSp>
      <p:sp>
        <p:nvSpPr>
          <p:cNvPr id="670" name="Google Shape;670;p49"/>
          <p:cNvSpPr txBox="1"/>
          <p:nvPr/>
        </p:nvSpPr>
        <p:spPr>
          <a:xfrm>
            <a:off x="1186950" y="4298550"/>
            <a:ext cx="692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From the results of a drag analysis in Matlab it was found that a 108x108x40.3” Ellipsoidal envelope design was would reduce drag to a </a:t>
            </a:r>
            <a:r>
              <a:rPr lang="en-GB">
                <a:solidFill>
                  <a:srgbClr val="FFFFFF"/>
                </a:solidFill>
                <a:latin typeface="Lato"/>
                <a:ea typeface="Lato"/>
                <a:cs typeface="Lato"/>
                <a:sym typeface="Lato"/>
              </a:rPr>
              <a:t>manageable</a:t>
            </a:r>
            <a:r>
              <a:rPr lang="en-GB">
                <a:solidFill>
                  <a:srgbClr val="FFFFFF"/>
                </a:solidFill>
                <a:latin typeface="Lato"/>
                <a:ea typeface="Lato"/>
                <a:cs typeface="Lato"/>
                <a:sym typeface="Lato"/>
              </a:rPr>
              <a:t> 4.6N in a 20mph airspeed setting, while </a:t>
            </a:r>
            <a:r>
              <a:rPr lang="en-GB">
                <a:solidFill>
                  <a:srgbClr val="FFFFFF"/>
                </a:solidFill>
                <a:latin typeface="Lato"/>
                <a:ea typeface="Lato"/>
                <a:cs typeface="Lato"/>
                <a:sym typeface="Lato"/>
              </a:rPr>
              <a:t>maintain</a:t>
            </a:r>
            <a:r>
              <a:rPr lang="en-GB">
                <a:solidFill>
                  <a:srgbClr val="FFFFFF"/>
                </a:solidFill>
                <a:latin typeface="Lato"/>
                <a:ea typeface="Lato"/>
                <a:cs typeface="Lato"/>
                <a:sym typeface="Lato"/>
              </a:rPr>
              <a:t> our 4m</a:t>
            </a:r>
            <a:r>
              <a:rPr baseline="30000" lang="en-GB">
                <a:solidFill>
                  <a:srgbClr val="FFFFFF"/>
                </a:solidFill>
                <a:latin typeface="Lato"/>
                <a:ea typeface="Lato"/>
                <a:cs typeface="Lato"/>
                <a:sym typeface="Lato"/>
              </a:rPr>
              <a:t>3</a:t>
            </a:r>
            <a:r>
              <a:rPr lang="en-GB">
                <a:solidFill>
                  <a:srgbClr val="FFFFFF"/>
                </a:solidFill>
                <a:latin typeface="Lato"/>
                <a:ea typeface="Lato"/>
                <a:cs typeface="Lato"/>
                <a:sym typeface="Lato"/>
              </a:rPr>
              <a:t> required volume.</a:t>
            </a:r>
            <a:endParaRPr>
              <a:solidFill>
                <a:srgbClr val="FFFFFF"/>
              </a:solidFill>
              <a:latin typeface="Lato"/>
              <a:ea typeface="Lato"/>
              <a:cs typeface="Lato"/>
              <a:sym typeface="Lato"/>
            </a:endParaRPr>
          </a:p>
        </p:txBody>
      </p:sp>
      <p:pic>
        <p:nvPicPr>
          <p:cNvPr id="671" name="Google Shape;671;p49"/>
          <p:cNvPicPr preferRelativeResize="0"/>
          <p:nvPr/>
        </p:nvPicPr>
        <p:blipFill>
          <a:blip r:embed="rId4">
            <a:alphaModFix/>
          </a:blip>
          <a:stretch>
            <a:fillRect/>
          </a:stretch>
        </p:blipFill>
        <p:spPr>
          <a:xfrm>
            <a:off x="1254425" y="3453228"/>
            <a:ext cx="679075" cy="710297"/>
          </a:xfrm>
          <a:prstGeom prst="rect">
            <a:avLst/>
          </a:prstGeom>
          <a:noFill/>
          <a:ln>
            <a:noFill/>
          </a:ln>
        </p:spPr>
      </p:pic>
      <p:sp>
        <p:nvSpPr>
          <p:cNvPr id="672" name="Google Shape;672;p49"/>
          <p:cNvSpPr txBox="1"/>
          <p:nvPr/>
        </p:nvSpPr>
        <p:spPr>
          <a:xfrm>
            <a:off x="3932800" y="3866625"/>
            <a:ext cx="119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Front View</a:t>
            </a:r>
            <a:endParaRPr>
              <a:latin typeface="Lato"/>
              <a:ea typeface="Lato"/>
              <a:cs typeface="Lato"/>
              <a:sym typeface="Lato"/>
            </a:endParaRPr>
          </a:p>
        </p:txBody>
      </p:sp>
      <p:sp>
        <p:nvSpPr>
          <p:cNvPr id="673" name="Google Shape;673;p49"/>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pic>
        <p:nvPicPr>
          <p:cNvPr id="678" name="Google Shape;678;p50"/>
          <p:cNvPicPr preferRelativeResize="0"/>
          <p:nvPr/>
        </p:nvPicPr>
        <p:blipFill>
          <a:blip r:embed="rId3">
            <a:alphaModFix/>
          </a:blip>
          <a:stretch>
            <a:fillRect/>
          </a:stretch>
        </p:blipFill>
        <p:spPr>
          <a:xfrm>
            <a:off x="4947686" y="1480138"/>
            <a:ext cx="3732839" cy="2946475"/>
          </a:xfrm>
          <a:prstGeom prst="rect">
            <a:avLst/>
          </a:prstGeom>
          <a:noFill/>
          <a:ln>
            <a:noFill/>
          </a:ln>
        </p:spPr>
      </p:pic>
      <p:pic>
        <p:nvPicPr>
          <p:cNvPr id="679" name="Google Shape;679;p50"/>
          <p:cNvPicPr preferRelativeResize="0"/>
          <p:nvPr/>
        </p:nvPicPr>
        <p:blipFill>
          <a:blip r:embed="rId4">
            <a:alphaModFix/>
          </a:blip>
          <a:stretch>
            <a:fillRect/>
          </a:stretch>
        </p:blipFill>
        <p:spPr>
          <a:xfrm>
            <a:off x="199432" y="1533051"/>
            <a:ext cx="3857242" cy="2911200"/>
          </a:xfrm>
          <a:prstGeom prst="rect">
            <a:avLst/>
          </a:prstGeom>
          <a:noFill/>
          <a:ln>
            <a:noFill/>
          </a:ln>
        </p:spPr>
      </p:pic>
      <p:sp>
        <p:nvSpPr>
          <p:cNvPr id="680" name="Google Shape;680;p50"/>
          <p:cNvSpPr txBox="1"/>
          <p:nvPr>
            <p:ph type="title"/>
          </p:nvPr>
        </p:nvSpPr>
        <p:spPr>
          <a:xfrm>
            <a:off x="863850" y="375950"/>
            <a:ext cx="7416300" cy="914100"/>
          </a:xfrm>
          <a:prstGeom prst="rect">
            <a:avLst/>
          </a:prstGeom>
        </p:spPr>
        <p:txBody>
          <a:bodyPr anchorCtr="0" anchor="t" bIns="91425" lIns="91425" spcFirstLastPara="1" rIns="91425" wrap="square" tIns="91425">
            <a:normAutofit/>
          </a:bodyPr>
          <a:lstStyle/>
          <a:p>
            <a:pPr indent="0" lvl="0" marL="0" rtl="0" algn="ctr">
              <a:lnSpc>
                <a:spcPct val="115000"/>
              </a:lnSpc>
              <a:spcBef>
                <a:spcPts val="0"/>
              </a:spcBef>
              <a:spcAft>
                <a:spcPts val="1200"/>
              </a:spcAft>
              <a:buNone/>
            </a:pPr>
            <a:r>
              <a:rPr lang="en-GB">
                <a:solidFill>
                  <a:srgbClr val="FFFFFF"/>
                </a:solidFill>
                <a:latin typeface="Lato"/>
                <a:ea typeface="Lato"/>
                <a:cs typeface="Lato"/>
                <a:sym typeface="Lato"/>
              </a:rPr>
              <a:t>Gondola Redesigned to hold onboard electronics</a:t>
            </a:r>
            <a:endParaRPr>
              <a:solidFill>
                <a:srgbClr val="FFFFFF"/>
              </a:solidFill>
            </a:endParaRPr>
          </a:p>
        </p:txBody>
      </p:sp>
      <p:sp>
        <p:nvSpPr>
          <p:cNvPr id="681" name="Google Shape;681;p50"/>
          <p:cNvSpPr txBox="1"/>
          <p:nvPr/>
        </p:nvSpPr>
        <p:spPr>
          <a:xfrm>
            <a:off x="1502700" y="4470150"/>
            <a:ext cx="6138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Gondola </a:t>
            </a:r>
            <a:r>
              <a:rPr lang="en-GB">
                <a:solidFill>
                  <a:srgbClr val="FFFFFF"/>
                </a:solidFill>
                <a:latin typeface="Lato"/>
                <a:ea typeface="Lato"/>
                <a:cs typeface="Lato"/>
                <a:sym typeface="Lato"/>
              </a:rPr>
              <a:t>interior</a:t>
            </a:r>
            <a:r>
              <a:rPr lang="en-GB">
                <a:solidFill>
                  <a:srgbClr val="FFFFFF"/>
                </a:solidFill>
                <a:latin typeface="Lato"/>
                <a:ea typeface="Lato"/>
                <a:cs typeface="Lato"/>
                <a:sym typeface="Lato"/>
              </a:rPr>
              <a:t> will be 7x7x5” to holder </a:t>
            </a:r>
            <a:r>
              <a:rPr lang="en-GB">
                <a:solidFill>
                  <a:srgbClr val="FFFFFF"/>
                </a:solidFill>
                <a:latin typeface="Lato"/>
                <a:ea typeface="Lato"/>
                <a:cs typeface="Lato"/>
                <a:sym typeface="Lato"/>
              </a:rPr>
              <a:t>necessary</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components, The largest of which where a 6.2” battery, and the estimated 4x4” PCB. </a:t>
            </a:r>
            <a:endParaRPr>
              <a:solidFill>
                <a:srgbClr val="FFFFFF"/>
              </a:solidFill>
              <a:latin typeface="Lato"/>
              <a:ea typeface="Lato"/>
              <a:cs typeface="Lato"/>
              <a:sym typeface="Lato"/>
            </a:endParaRPr>
          </a:p>
        </p:txBody>
      </p:sp>
      <p:cxnSp>
        <p:nvCxnSpPr>
          <p:cNvPr id="682" name="Google Shape;682;p50"/>
          <p:cNvCxnSpPr/>
          <p:nvPr/>
        </p:nvCxnSpPr>
        <p:spPr>
          <a:xfrm flipH="1" rot="10800000">
            <a:off x="2158250" y="3350275"/>
            <a:ext cx="1311000" cy="757800"/>
          </a:xfrm>
          <a:prstGeom prst="straightConnector1">
            <a:avLst/>
          </a:prstGeom>
          <a:noFill/>
          <a:ln cap="flat" cmpd="sng" w="9525">
            <a:solidFill>
              <a:srgbClr val="0000FF"/>
            </a:solidFill>
            <a:prstDash val="dash"/>
            <a:round/>
            <a:headEnd len="med" w="med" type="none"/>
            <a:tailEnd len="med" w="med" type="none"/>
          </a:ln>
        </p:spPr>
      </p:cxnSp>
      <p:sp>
        <p:nvSpPr>
          <p:cNvPr id="683" name="Google Shape;683;p50"/>
          <p:cNvSpPr txBox="1"/>
          <p:nvPr/>
        </p:nvSpPr>
        <p:spPr>
          <a:xfrm>
            <a:off x="2682700" y="3715875"/>
            <a:ext cx="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7”</a:t>
            </a:r>
            <a:endParaRPr>
              <a:latin typeface="Lato"/>
              <a:ea typeface="Lato"/>
              <a:cs typeface="Lato"/>
              <a:sym typeface="Lato"/>
            </a:endParaRPr>
          </a:p>
        </p:txBody>
      </p:sp>
      <p:cxnSp>
        <p:nvCxnSpPr>
          <p:cNvPr id="684" name="Google Shape;684;p50"/>
          <p:cNvCxnSpPr/>
          <p:nvPr/>
        </p:nvCxnSpPr>
        <p:spPr>
          <a:xfrm>
            <a:off x="766675" y="3321500"/>
            <a:ext cx="1371300" cy="786600"/>
          </a:xfrm>
          <a:prstGeom prst="straightConnector1">
            <a:avLst/>
          </a:prstGeom>
          <a:noFill/>
          <a:ln cap="flat" cmpd="sng" w="9525">
            <a:solidFill>
              <a:srgbClr val="0000FF"/>
            </a:solidFill>
            <a:prstDash val="dash"/>
            <a:round/>
            <a:headEnd len="med" w="med" type="none"/>
            <a:tailEnd len="med" w="med" type="none"/>
          </a:ln>
        </p:spPr>
      </p:cxnSp>
      <p:sp>
        <p:nvSpPr>
          <p:cNvPr id="685" name="Google Shape;685;p50"/>
          <p:cNvSpPr txBox="1"/>
          <p:nvPr/>
        </p:nvSpPr>
        <p:spPr>
          <a:xfrm>
            <a:off x="827175" y="3593550"/>
            <a:ext cx="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7”</a:t>
            </a:r>
            <a:endParaRPr>
              <a:latin typeface="Lato"/>
              <a:ea typeface="Lato"/>
              <a:cs typeface="Lato"/>
              <a:sym typeface="Lato"/>
            </a:endParaRPr>
          </a:p>
        </p:txBody>
      </p:sp>
      <p:sp>
        <p:nvSpPr>
          <p:cNvPr id="686" name="Google Shape;686;p50"/>
          <p:cNvSpPr txBox="1"/>
          <p:nvPr/>
        </p:nvSpPr>
        <p:spPr>
          <a:xfrm>
            <a:off x="2131350" y="3514700"/>
            <a:ext cx="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5</a:t>
            </a:r>
            <a:r>
              <a:rPr lang="en-GB">
                <a:latin typeface="Lato"/>
                <a:ea typeface="Lato"/>
                <a:cs typeface="Lato"/>
                <a:sym typeface="Lato"/>
              </a:rPr>
              <a:t>”</a:t>
            </a:r>
            <a:endParaRPr>
              <a:latin typeface="Lato"/>
              <a:ea typeface="Lato"/>
              <a:cs typeface="Lato"/>
              <a:sym typeface="Lato"/>
            </a:endParaRPr>
          </a:p>
        </p:txBody>
      </p:sp>
      <p:cxnSp>
        <p:nvCxnSpPr>
          <p:cNvPr id="687" name="Google Shape;687;p50"/>
          <p:cNvCxnSpPr/>
          <p:nvPr/>
        </p:nvCxnSpPr>
        <p:spPr>
          <a:xfrm rot="10800000">
            <a:off x="2131350" y="3536600"/>
            <a:ext cx="3300" cy="579600"/>
          </a:xfrm>
          <a:prstGeom prst="straightConnector1">
            <a:avLst/>
          </a:prstGeom>
          <a:noFill/>
          <a:ln cap="flat" cmpd="sng" w="9525">
            <a:solidFill>
              <a:srgbClr val="0000FF"/>
            </a:solidFill>
            <a:prstDash val="dash"/>
            <a:round/>
            <a:headEnd len="med" w="med" type="none"/>
            <a:tailEnd len="med" w="med" type="none"/>
          </a:ln>
        </p:spPr>
      </p:cxnSp>
      <p:sp>
        <p:nvSpPr>
          <p:cNvPr id="688" name="Google Shape;688;p50"/>
          <p:cNvSpPr txBox="1"/>
          <p:nvPr/>
        </p:nvSpPr>
        <p:spPr>
          <a:xfrm>
            <a:off x="5921175" y="3629000"/>
            <a:ext cx="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7”</a:t>
            </a:r>
            <a:endParaRPr>
              <a:latin typeface="Lato"/>
              <a:ea typeface="Lato"/>
              <a:cs typeface="Lato"/>
              <a:sym typeface="Lato"/>
            </a:endParaRPr>
          </a:p>
        </p:txBody>
      </p:sp>
      <p:sp>
        <p:nvSpPr>
          <p:cNvPr id="689" name="Google Shape;689;p50"/>
          <p:cNvSpPr txBox="1"/>
          <p:nvPr/>
        </p:nvSpPr>
        <p:spPr>
          <a:xfrm>
            <a:off x="7391400" y="3715875"/>
            <a:ext cx="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7”</a:t>
            </a:r>
            <a:endParaRPr>
              <a:latin typeface="Lato"/>
              <a:ea typeface="Lato"/>
              <a:cs typeface="Lato"/>
              <a:sym typeface="Lato"/>
            </a:endParaRPr>
          </a:p>
        </p:txBody>
      </p:sp>
      <p:cxnSp>
        <p:nvCxnSpPr>
          <p:cNvPr id="690" name="Google Shape;690;p50"/>
          <p:cNvCxnSpPr/>
          <p:nvPr/>
        </p:nvCxnSpPr>
        <p:spPr>
          <a:xfrm>
            <a:off x="5628675" y="3355100"/>
            <a:ext cx="1223700" cy="719400"/>
          </a:xfrm>
          <a:prstGeom prst="straightConnector1">
            <a:avLst/>
          </a:prstGeom>
          <a:noFill/>
          <a:ln cap="flat" cmpd="sng" w="9525">
            <a:solidFill>
              <a:srgbClr val="0000FF"/>
            </a:solidFill>
            <a:prstDash val="dash"/>
            <a:round/>
            <a:headEnd len="med" w="med" type="none"/>
            <a:tailEnd len="med" w="med" type="none"/>
          </a:ln>
        </p:spPr>
      </p:cxnSp>
      <p:cxnSp>
        <p:nvCxnSpPr>
          <p:cNvPr id="691" name="Google Shape;691;p50"/>
          <p:cNvCxnSpPr/>
          <p:nvPr/>
        </p:nvCxnSpPr>
        <p:spPr>
          <a:xfrm flipH="1">
            <a:off x="6958900" y="3369475"/>
            <a:ext cx="1257300" cy="719400"/>
          </a:xfrm>
          <a:prstGeom prst="straightConnector1">
            <a:avLst/>
          </a:prstGeom>
          <a:noFill/>
          <a:ln cap="flat" cmpd="sng" w="9525">
            <a:solidFill>
              <a:srgbClr val="0000FF"/>
            </a:solidFill>
            <a:prstDash val="dash"/>
            <a:round/>
            <a:headEnd len="med" w="med" type="none"/>
            <a:tailEnd len="med" w="med" type="none"/>
          </a:ln>
        </p:spPr>
      </p:cxnSp>
      <p:cxnSp>
        <p:nvCxnSpPr>
          <p:cNvPr id="692" name="Google Shape;692;p50"/>
          <p:cNvCxnSpPr/>
          <p:nvPr/>
        </p:nvCxnSpPr>
        <p:spPr>
          <a:xfrm>
            <a:off x="6918500" y="4047575"/>
            <a:ext cx="0" cy="228600"/>
          </a:xfrm>
          <a:prstGeom prst="straightConnector1">
            <a:avLst/>
          </a:prstGeom>
          <a:noFill/>
          <a:ln cap="flat" cmpd="sng" w="9525">
            <a:solidFill>
              <a:srgbClr val="0000FF"/>
            </a:solidFill>
            <a:prstDash val="dash"/>
            <a:round/>
            <a:headEnd len="med" w="med" type="none"/>
            <a:tailEnd len="med" w="med" type="none"/>
          </a:ln>
        </p:spPr>
      </p:cxnSp>
      <p:sp>
        <p:nvSpPr>
          <p:cNvPr id="693" name="Google Shape;693;p50"/>
          <p:cNvSpPr txBox="1"/>
          <p:nvPr/>
        </p:nvSpPr>
        <p:spPr>
          <a:xfrm>
            <a:off x="7060375" y="3993750"/>
            <a:ext cx="41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
        <p:nvSpPr>
          <p:cNvPr id="694" name="Google Shape;694;p50"/>
          <p:cNvSpPr txBox="1"/>
          <p:nvPr/>
        </p:nvSpPr>
        <p:spPr>
          <a:xfrm>
            <a:off x="1363500" y="1123400"/>
            <a:ext cx="6417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Landing Legs, were also added to Gondolas bottom to protect </a:t>
            </a:r>
            <a:r>
              <a:rPr lang="en-GB">
                <a:solidFill>
                  <a:srgbClr val="FFFFFF"/>
                </a:solidFill>
                <a:latin typeface="Lato"/>
                <a:ea typeface="Lato"/>
                <a:cs typeface="Lato"/>
                <a:sym typeface="Lato"/>
              </a:rPr>
              <a:t>extruding</a:t>
            </a:r>
            <a:r>
              <a:rPr lang="en-GB">
                <a:solidFill>
                  <a:srgbClr val="FFFFFF"/>
                </a:solidFill>
                <a:latin typeface="Lato"/>
                <a:ea typeface="Lato"/>
                <a:cs typeface="Lato"/>
                <a:sym typeface="Lato"/>
              </a:rPr>
              <a:t> sensors</a:t>
            </a:r>
            <a:endParaRPr>
              <a:solidFill>
                <a:srgbClr val="FFFFFF"/>
              </a:solidFill>
              <a:latin typeface="Lato"/>
              <a:ea typeface="Lato"/>
              <a:cs typeface="Lato"/>
              <a:sym typeface="Lato"/>
            </a:endParaRPr>
          </a:p>
        </p:txBody>
      </p:sp>
      <p:sp>
        <p:nvSpPr>
          <p:cNvPr id="695" name="Google Shape;695;p50"/>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cxnSp>
        <p:nvCxnSpPr>
          <p:cNvPr id="696" name="Google Shape;696;p50"/>
          <p:cNvCxnSpPr>
            <a:stCxn id="694" idx="2"/>
          </p:cNvCxnSpPr>
          <p:nvPr/>
        </p:nvCxnSpPr>
        <p:spPr>
          <a:xfrm flipH="1">
            <a:off x="3462600" y="1523600"/>
            <a:ext cx="1109400" cy="1909800"/>
          </a:xfrm>
          <a:prstGeom prst="straightConnector1">
            <a:avLst/>
          </a:prstGeom>
          <a:noFill/>
          <a:ln cap="flat" cmpd="sng" w="9525">
            <a:solidFill>
              <a:srgbClr val="FF0000"/>
            </a:solidFill>
            <a:prstDash val="solid"/>
            <a:round/>
            <a:headEnd len="med" w="med" type="none"/>
            <a:tailEnd len="med" w="med" type="triangle"/>
          </a:ln>
        </p:spPr>
      </p:cxnSp>
      <p:cxnSp>
        <p:nvCxnSpPr>
          <p:cNvPr id="697" name="Google Shape;697;p50"/>
          <p:cNvCxnSpPr>
            <a:stCxn id="694" idx="2"/>
          </p:cNvCxnSpPr>
          <p:nvPr/>
        </p:nvCxnSpPr>
        <p:spPr>
          <a:xfrm>
            <a:off x="4572000" y="1523600"/>
            <a:ext cx="1015200" cy="1842600"/>
          </a:xfrm>
          <a:prstGeom prst="straightConnector1">
            <a:avLst/>
          </a:prstGeom>
          <a:noFill/>
          <a:ln cap="flat" cmpd="sng" w="9525">
            <a:solidFill>
              <a:srgbClr val="FF0000"/>
            </a:solidFill>
            <a:prstDash val="solid"/>
            <a:round/>
            <a:headEnd len="med" w="med" type="none"/>
            <a:tailEnd len="med" w="med" type="triangle"/>
          </a:ln>
        </p:spPr>
      </p:cxnSp>
      <p:sp>
        <p:nvSpPr>
          <p:cNvPr id="698" name="Google Shape;698;p50"/>
          <p:cNvSpPr txBox="1"/>
          <p:nvPr/>
        </p:nvSpPr>
        <p:spPr>
          <a:xfrm>
            <a:off x="188250" y="1654000"/>
            <a:ext cx="1553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Isometric view</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Top, Right</a:t>
            </a:r>
            <a:endParaRPr>
              <a:latin typeface="Lato"/>
              <a:ea typeface="Lato"/>
              <a:cs typeface="Lato"/>
              <a:sym typeface="Lato"/>
            </a:endParaRPr>
          </a:p>
        </p:txBody>
      </p:sp>
      <p:sp>
        <p:nvSpPr>
          <p:cNvPr id="699" name="Google Shape;699;p50"/>
          <p:cNvSpPr txBox="1"/>
          <p:nvPr/>
        </p:nvSpPr>
        <p:spPr>
          <a:xfrm>
            <a:off x="7404550" y="1479250"/>
            <a:ext cx="1492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Isometric view</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Bottom, Right</a:t>
            </a:r>
            <a:endParaRPr>
              <a:latin typeface="Lato"/>
              <a:ea typeface="Lato"/>
              <a:cs typeface="Lato"/>
              <a:sym typeface="Lato"/>
            </a:endParaRPr>
          </a:p>
        </p:txBody>
      </p:sp>
      <p:cxnSp>
        <p:nvCxnSpPr>
          <p:cNvPr id="700" name="Google Shape;700;p50"/>
          <p:cNvCxnSpPr/>
          <p:nvPr/>
        </p:nvCxnSpPr>
        <p:spPr>
          <a:xfrm>
            <a:off x="6367175" y="2952500"/>
            <a:ext cx="0" cy="141300"/>
          </a:xfrm>
          <a:prstGeom prst="straightConnector1">
            <a:avLst/>
          </a:prstGeom>
          <a:noFill/>
          <a:ln cap="flat" cmpd="sng" w="9525">
            <a:solidFill>
              <a:srgbClr val="0000FF"/>
            </a:solidFill>
            <a:prstDash val="dash"/>
            <a:round/>
            <a:headEnd len="med" w="med" type="none"/>
            <a:tailEnd len="med" w="med" type="none"/>
          </a:ln>
        </p:spPr>
      </p:cxnSp>
      <p:sp>
        <p:nvSpPr>
          <p:cNvPr id="701" name="Google Shape;701;p50"/>
          <p:cNvSpPr txBox="1"/>
          <p:nvPr/>
        </p:nvSpPr>
        <p:spPr>
          <a:xfrm>
            <a:off x="6450781" y="2823050"/>
            <a:ext cx="609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0.75”</a:t>
            </a:r>
            <a:endParaRPr>
              <a:latin typeface="Lato"/>
              <a:ea typeface="Lato"/>
              <a:cs typeface="Lato"/>
              <a:sym typeface="Lato"/>
            </a:endParaRPr>
          </a:p>
        </p:txBody>
      </p:sp>
      <p:cxnSp>
        <p:nvCxnSpPr>
          <p:cNvPr id="702" name="Google Shape;702;p50"/>
          <p:cNvCxnSpPr/>
          <p:nvPr/>
        </p:nvCxnSpPr>
        <p:spPr>
          <a:xfrm>
            <a:off x="7710750" y="3162650"/>
            <a:ext cx="0" cy="60600"/>
          </a:xfrm>
          <a:prstGeom prst="straightConnector1">
            <a:avLst/>
          </a:prstGeom>
          <a:noFill/>
          <a:ln cap="flat" cmpd="sng" w="9525">
            <a:solidFill>
              <a:srgbClr val="0000FF"/>
            </a:solidFill>
            <a:prstDash val="dash"/>
            <a:round/>
            <a:headEnd len="med" w="med" type="none"/>
            <a:tailEnd len="med" w="med" type="none"/>
          </a:ln>
        </p:spPr>
      </p:cxnSp>
      <p:sp>
        <p:nvSpPr>
          <p:cNvPr id="703" name="Google Shape;703;p50"/>
          <p:cNvSpPr txBox="1"/>
          <p:nvPr/>
        </p:nvSpPr>
        <p:spPr>
          <a:xfrm>
            <a:off x="7072050" y="2992850"/>
            <a:ext cx="638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0.32”</a:t>
            </a:r>
            <a:endParaRPr>
              <a:latin typeface="Lato"/>
              <a:ea typeface="Lato"/>
              <a:cs typeface="Lato"/>
              <a:sym typeface="Lato"/>
            </a:endParaRPr>
          </a:p>
        </p:txBody>
      </p:sp>
      <p:pic>
        <p:nvPicPr>
          <p:cNvPr id="704" name="Google Shape;704;p50"/>
          <p:cNvPicPr preferRelativeResize="0"/>
          <p:nvPr/>
        </p:nvPicPr>
        <p:blipFill>
          <a:blip r:embed="rId5">
            <a:alphaModFix/>
          </a:blip>
          <a:stretch>
            <a:fillRect/>
          </a:stretch>
        </p:blipFill>
        <p:spPr>
          <a:xfrm>
            <a:off x="214225" y="3674125"/>
            <a:ext cx="552450" cy="752475"/>
          </a:xfrm>
          <a:prstGeom prst="rect">
            <a:avLst/>
          </a:prstGeom>
          <a:noFill/>
          <a:ln>
            <a:noFill/>
          </a:ln>
        </p:spPr>
      </p:pic>
      <p:pic>
        <p:nvPicPr>
          <p:cNvPr id="705" name="Google Shape;705;p50"/>
          <p:cNvPicPr preferRelativeResize="0"/>
          <p:nvPr/>
        </p:nvPicPr>
        <p:blipFill>
          <a:blip r:embed="rId6">
            <a:alphaModFix/>
          </a:blip>
          <a:stretch>
            <a:fillRect/>
          </a:stretch>
        </p:blipFill>
        <p:spPr>
          <a:xfrm>
            <a:off x="4990500" y="3628138"/>
            <a:ext cx="638175" cy="771525"/>
          </a:xfrm>
          <a:prstGeom prst="rect">
            <a:avLst/>
          </a:prstGeom>
          <a:noFill/>
          <a:ln>
            <a:noFill/>
          </a:ln>
        </p:spPr>
      </p:pic>
      <p:sp>
        <p:nvSpPr>
          <p:cNvPr id="706" name="Google Shape;706;p50"/>
          <p:cNvSpPr txBox="1"/>
          <p:nvPr/>
        </p:nvSpPr>
        <p:spPr>
          <a:xfrm>
            <a:off x="1341300" y="791125"/>
            <a:ext cx="6461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Gondola</a:t>
            </a:r>
            <a:r>
              <a:rPr lang="en-GB">
                <a:solidFill>
                  <a:srgbClr val="FFFFFF"/>
                </a:solidFill>
                <a:latin typeface="Lato"/>
                <a:ea typeface="Lato"/>
                <a:cs typeface="Lato"/>
                <a:sym typeface="Lato"/>
              </a:rPr>
              <a:t> shall be able to contain all </a:t>
            </a:r>
            <a:r>
              <a:rPr lang="en-GB">
                <a:solidFill>
                  <a:srgbClr val="FFFFFF"/>
                </a:solidFill>
                <a:latin typeface="Lato"/>
                <a:ea typeface="Lato"/>
                <a:cs typeface="Lato"/>
                <a:sym typeface="Lato"/>
              </a:rPr>
              <a:t>relevant</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electrical</a:t>
            </a:r>
            <a:r>
              <a:rPr lang="en-GB">
                <a:solidFill>
                  <a:srgbClr val="FFFFFF"/>
                </a:solidFill>
                <a:latin typeface="Lato"/>
                <a:ea typeface="Lato"/>
                <a:cs typeface="Lato"/>
                <a:sym typeface="Lato"/>
              </a:rPr>
              <a:t> components</a:t>
            </a:r>
            <a:endParaRPr>
              <a:solidFill>
                <a:srgbClr val="FFFFFF"/>
              </a:solidFill>
              <a:latin typeface="Lato"/>
              <a:ea typeface="Lato"/>
              <a:cs typeface="Lato"/>
              <a:sym typeface="Lato"/>
            </a:endParaRPr>
          </a:p>
        </p:txBody>
      </p:sp>
      <p:cxnSp>
        <p:nvCxnSpPr>
          <p:cNvPr id="707" name="Google Shape;707;p50"/>
          <p:cNvCxnSpPr/>
          <p:nvPr/>
        </p:nvCxnSpPr>
        <p:spPr>
          <a:xfrm rot="10800000">
            <a:off x="766675" y="3213800"/>
            <a:ext cx="0" cy="228600"/>
          </a:xfrm>
          <a:prstGeom prst="straightConnector1">
            <a:avLst/>
          </a:prstGeom>
          <a:noFill/>
          <a:ln cap="flat" cmpd="sng" w="9525">
            <a:solidFill>
              <a:srgbClr val="0000FF"/>
            </a:solidFill>
            <a:prstDash val="solid"/>
            <a:round/>
            <a:headEnd len="med" w="med" type="none"/>
            <a:tailEnd len="med" w="med" type="none"/>
          </a:ln>
        </p:spPr>
      </p:cxnSp>
      <p:cxnSp>
        <p:nvCxnSpPr>
          <p:cNvPr id="708" name="Google Shape;708;p50"/>
          <p:cNvCxnSpPr/>
          <p:nvPr/>
        </p:nvCxnSpPr>
        <p:spPr>
          <a:xfrm rot="10800000">
            <a:off x="2138275" y="3975800"/>
            <a:ext cx="0" cy="228600"/>
          </a:xfrm>
          <a:prstGeom prst="straightConnector1">
            <a:avLst/>
          </a:prstGeom>
          <a:noFill/>
          <a:ln cap="flat" cmpd="sng" w="9525">
            <a:solidFill>
              <a:srgbClr val="0000FF"/>
            </a:solidFill>
            <a:prstDash val="solid"/>
            <a:round/>
            <a:headEnd len="med" w="med" type="none"/>
            <a:tailEnd len="med" w="med" type="none"/>
          </a:ln>
        </p:spPr>
      </p:cxnSp>
      <p:cxnSp>
        <p:nvCxnSpPr>
          <p:cNvPr id="709" name="Google Shape;709;p50"/>
          <p:cNvCxnSpPr/>
          <p:nvPr/>
        </p:nvCxnSpPr>
        <p:spPr>
          <a:xfrm rot="10800000">
            <a:off x="3509875" y="3213800"/>
            <a:ext cx="0" cy="228600"/>
          </a:xfrm>
          <a:prstGeom prst="straightConnector1">
            <a:avLst/>
          </a:prstGeom>
          <a:noFill/>
          <a:ln cap="flat" cmpd="sng" w="9525">
            <a:solidFill>
              <a:srgbClr val="0000FF"/>
            </a:solidFill>
            <a:prstDash val="solid"/>
            <a:round/>
            <a:headEnd len="med" w="med" type="none"/>
            <a:tailEnd len="med" w="med" type="none"/>
          </a:ln>
        </p:spPr>
      </p:cxnSp>
      <p:cxnSp>
        <p:nvCxnSpPr>
          <p:cNvPr id="710" name="Google Shape;710;p50"/>
          <p:cNvCxnSpPr/>
          <p:nvPr/>
        </p:nvCxnSpPr>
        <p:spPr>
          <a:xfrm>
            <a:off x="2062075" y="3518600"/>
            <a:ext cx="168000" cy="13500"/>
          </a:xfrm>
          <a:prstGeom prst="straightConnector1">
            <a:avLst/>
          </a:prstGeom>
          <a:noFill/>
          <a:ln cap="flat" cmpd="sng" w="9525">
            <a:solidFill>
              <a:srgbClr val="0000FF"/>
            </a:solidFill>
            <a:prstDash val="solid"/>
            <a:round/>
            <a:headEnd len="med" w="med" type="none"/>
            <a:tailEnd len="med" w="med" type="none"/>
          </a:ln>
        </p:spPr>
      </p:cxnSp>
      <p:cxnSp>
        <p:nvCxnSpPr>
          <p:cNvPr id="711" name="Google Shape;711;p50"/>
          <p:cNvCxnSpPr/>
          <p:nvPr/>
        </p:nvCxnSpPr>
        <p:spPr>
          <a:xfrm flipH="1" rot="10800000">
            <a:off x="2062075" y="4121600"/>
            <a:ext cx="136500" cy="6600"/>
          </a:xfrm>
          <a:prstGeom prst="straightConnector1">
            <a:avLst/>
          </a:prstGeom>
          <a:noFill/>
          <a:ln cap="flat" cmpd="sng" w="9525">
            <a:solidFill>
              <a:srgbClr val="0000FF"/>
            </a:solidFill>
            <a:prstDash val="solid"/>
            <a:round/>
            <a:headEnd len="med" w="med" type="none"/>
            <a:tailEnd len="med" w="med" type="none"/>
          </a:ln>
        </p:spPr>
      </p:cxnSp>
      <p:cxnSp>
        <p:nvCxnSpPr>
          <p:cNvPr id="712" name="Google Shape;712;p50"/>
          <p:cNvCxnSpPr/>
          <p:nvPr/>
        </p:nvCxnSpPr>
        <p:spPr>
          <a:xfrm rot="10800000">
            <a:off x="5643475" y="3290000"/>
            <a:ext cx="0" cy="228600"/>
          </a:xfrm>
          <a:prstGeom prst="straightConnector1">
            <a:avLst/>
          </a:prstGeom>
          <a:noFill/>
          <a:ln cap="flat" cmpd="sng" w="9525">
            <a:solidFill>
              <a:srgbClr val="0000FF"/>
            </a:solidFill>
            <a:prstDash val="solid"/>
            <a:round/>
            <a:headEnd len="med" w="med" type="none"/>
            <a:tailEnd len="med" w="med" type="none"/>
          </a:ln>
        </p:spPr>
      </p:cxnSp>
      <p:cxnSp>
        <p:nvCxnSpPr>
          <p:cNvPr id="713" name="Google Shape;713;p50"/>
          <p:cNvCxnSpPr/>
          <p:nvPr/>
        </p:nvCxnSpPr>
        <p:spPr>
          <a:xfrm rot="10800000">
            <a:off x="6844725" y="3899613"/>
            <a:ext cx="0" cy="228600"/>
          </a:xfrm>
          <a:prstGeom prst="straightConnector1">
            <a:avLst/>
          </a:prstGeom>
          <a:noFill/>
          <a:ln cap="flat" cmpd="sng" w="9525">
            <a:solidFill>
              <a:srgbClr val="0000FF"/>
            </a:solidFill>
            <a:prstDash val="solid"/>
            <a:round/>
            <a:headEnd len="med" w="med" type="none"/>
            <a:tailEnd len="med" w="med" type="none"/>
          </a:ln>
        </p:spPr>
      </p:cxnSp>
      <p:cxnSp>
        <p:nvCxnSpPr>
          <p:cNvPr id="714" name="Google Shape;714;p50"/>
          <p:cNvCxnSpPr/>
          <p:nvPr/>
        </p:nvCxnSpPr>
        <p:spPr>
          <a:xfrm rot="10800000">
            <a:off x="6938875" y="3899600"/>
            <a:ext cx="0" cy="228600"/>
          </a:xfrm>
          <a:prstGeom prst="straightConnector1">
            <a:avLst/>
          </a:prstGeom>
          <a:noFill/>
          <a:ln cap="flat" cmpd="sng" w="9525">
            <a:solidFill>
              <a:srgbClr val="0000FF"/>
            </a:solidFill>
            <a:prstDash val="solid"/>
            <a:round/>
            <a:headEnd len="med" w="med" type="none"/>
            <a:tailEnd len="med" w="med" type="none"/>
          </a:ln>
        </p:spPr>
      </p:cxnSp>
      <p:cxnSp>
        <p:nvCxnSpPr>
          <p:cNvPr id="715" name="Google Shape;715;p50"/>
          <p:cNvCxnSpPr/>
          <p:nvPr/>
        </p:nvCxnSpPr>
        <p:spPr>
          <a:xfrm rot="10800000">
            <a:off x="8234275" y="3290000"/>
            <a:ext cx="0" cy="228600"/>
          </a:xfrm>
          <a:prstGeom prst="straightConnector1">
            <a:avLst/>
          </a:prstGeom>
          <a:noFill/>
          <a:ln cap="flat" cmpd="sng" w="9525">
            <a:solidFill>
              <a:srgbClr val="0000FF"/>
            </a:solidFill>
            <a:prstDash val="dash"/>
            <a:round/>
            <a:headEnd len="med" w="med" type="none"/>
            <a:tailEnd len="med" w="med" type="none"/>
          </a:ln>
        </p:spPr>
      </p:cxnSp>
      <p:cxnSp>
        <p:nvCxnSpPr>
          <p:cNvPr id="716" name="Google Shape;716;p50"/>
          <p:cNvCxnSpPr/>
          <p:nvPr/>
        </p:nvCxnSpPr>
        <p:spPr>
          <a:xfrm flipH="1">
            <a:off x="6878150" y="4276175"/>
            <a:ext cx="80700" cy="6600"/>
          </a:xfrm>
          <a:prstGeom prst="straightConnector1">
            <a:avLst/>
          </a:prstGeom>
          <a:noFill/>
          <a:ln cap="flat" cmpd="sng" w="9525">
            <a:solidFill>
              <a:srgbClr val="0000FF"/>
            </a:solidFill>
            <a:prstDash val="solid"/>
            <a:round/>
            <a:headEnd len="med" w="med" type="none"/>
            <a:tailEnd len="med" w="med" type="none"/>
          </a:ln>
        </p:spPr>
      </p:cxnSp>
      <p:cxnSp>
        <p:nvCxnSpPr>
          <p:cNvPr id="717" name="Google Shape;717;p50"/>
          <p:cNvCxnSpPr/>
          <p:nvPr/>
        </p:nvCxnSpPr>
        <p:spPr>
          <a:xfrm>
            <a:off x="6870800" y="4049163"/>
            <a:ext cx="163500" cy="2400"/>
          </a:xfrm>
          <a:prstGeom prst="straightConnector1">
            <a:avLst/>
          </a:prstGeom>
          <a:noFill/>
          <a:ln cap="flat" cmpd="sng" w="9525">
            <a:solidFill>
              <a:srgbClr val="0000FF"/>
            </a:solidFill>
            <a:prstDash val="solid"/>
            <a:round/>
            <a:headEnd len="med" w="med" type="none"/>
            <a:tailEnd len="med" w="med" type="none"/>
          </a:ln>
        </p:spPr>
      </p:cxnSp>
      <p:cxnSp>
        <p:nvCxnSpPr>
          <p:cNvPr id="718" name="Google Shape;718;p50"/>
          <p:cNvCxnSpPr/>
          <p:nvPr/>
        </p:nvCxnSpPr>
        <p:spPr>
          <a:xfrm>
            <a:off x="8216200" y="3519650"/>
            <a:ext cx="118500" cy="11400"/>
          </a:xfrm>
          <a:prstGeom prst="straightConnector1">
            <a:avLst/>
          </a:prstGeom>
          <a:noFill/>
          <a:ln cap="flat" cmpd="sng" w="9525">
            <a:solidFill>
              <a:srgbClr val="0000FF"/>
            </a:solidFill>
            <a:prstDash val="solid"/>
            <a:round/>
            <a:headEnd len="med" w="med" type="none"/>
            <a:tailEnd len="med" w="med" type="none"/>
          </a:ln>
        </p:spPr>
      </p:cxnSp>
      <p:cxnSp>
        <p:nvCxnSpPr>
          <p:cNvPr id="719" name="Google Shape;719;p50"/>
          <p:cNvCxnSpPr/>
          <p:nvPr/>
        </p:nvCxnSpPr>
        <p:spPr>
          <a:xfrm flipH="1" rot="10800000">
            <a:off x="6315281" y="2960663"/>
            <a:ext cx="101100" cy="6300"/>
          </a:xfrm>
          <a:prstGeom prst="straightConnector1">
            <a:avLst/>
          </a:prstGeom>
          <a:noFill/>
          <a:ln cap="flat" cmpd="sng" w="9525">
            <a:solidFill>
              <a:srgbClr val="0000FF"/>
            </a:solidFill>
            <a:prstDash val="solid"/>
            <a:round/>
            <a:headEnd len="med" w="med" type="none"/>
            <a:tailEnd len="med" w="med" type="none"/>
          </a:ln>
        </p:spPr>
      </p:cxnSp>
      <p:cxnSp>
        <p:nvCxnSpPr>
          <p:cNvPr id="720" name="Google Shape;720;p50"/>
          <p:cNvCxnSpPr/>
          <p:nvPr/>
        </p:nvCxnSpPr>
        <p:spPr>
          <a:xfrm>
            <a:off x="6329275" y="3137600"/>
            <a:ext cx="87300" cy="0"/>
          </a:xfrm>
          <a:prstGeom prst="straightConnector1">
            <a:avLst/>
          </a:prstGeom>
          <a:noFill/>
          <a:ln cap="flat" cmpd="sng" w="9525">
            <a:solidFill>
              <a:srgbClr val="0000FF"/>
            </a:solidFill>
            <a:prstDash val="solid"/>
            <a:round/>
            <a:headEnd len="med" w="med" type="none"/>
            <a:tailEnd len="med" w="med" type="none"/>
          </a:ln>
        </p:spPr>
      </p:cxnSp>
      <p:cxnSp>
        <p:nvCxnSpPr>
          <p:cNvPr id="721" name="Google Shape;721;p50"/>
          <p:cNvCxnSpPr/>
          <p:nvPr/>
        </p:nvCxnSpPr>
        <p:spPr>
          <a:xfrm>
            <a:off x="7662600" y="3251288"/>
            <a:ext cx="96300" cy="9000"/>
          </a:xfrm>
          <a:prstGeom prst="straightConnector1">
            <a:avLst/>
          </a:prstGeom>
          <a:noFill/>
          <a:ln cap="flat" cmpd="sng" w="9525">
            <a:solidFill>
              <a:srgbClr val="0000FF"/>
            </a:solidFill>
            <a:prstDash val="solid"/>
            <a:round/>
            <a:headEnd len="med" w="med" type="none"/>
            <a:tailEnd len="med" w="med" type="none"/>
          </a:ln>
        </p:spPr>
      </p:cxnSp>
      <p:cxnSp>
        <p:nvCxnSpPr>
          <p:cNvPr id="722" name="Google Shape;722;p50"/>
          <p:cNvCxnSpPr/>
          <p:nvPr/>
        </p:nvCxnSpPr>
        <p:spPr>
          <a:xfrm>
            <a:off x="7662600" y="3133100"/>
            <a:ext cx="96300" cy="9000"/>
          </a:xfrm>
          <a:prstGeom prst="straightConnector1">
            <a:avLst/>
          </a:prstGeom>
          <a:noFill/>
          <a:ln cap="flat" cmpd="sng" w="9525">
            <a:solidFill>
              <a:srgbClr val="0000FF"/>
            </a:solidFill>
            <a:prstDash val="solid"/>
            <a:round/>
            <a:headEnd len="med" w="med" type="none"/>
            <a:tailEnd len="med" w="med" type="none"/>
          </a:ln>
        </p:spPr>
      </p:cxn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6" name="Shape 726"/>
        <p:cNvGrpSpPr/>
        <p:nvPr/>
      </p:nvGrpSpPr>
      <p:grpSpPr>
        <a:xfrm>
          <a:off x="0" y="0"/>
          <a:ext cx="0" cy="0"/>
          <a:chOff x="0" y="0"/>
          <a:chExt cx="0" cy="0"/>
        </a:xfrm>
      </p:grpSpPr>
      <p:sp>
        <p:nvSpPr>
          <p:cNvPr id="727" name="Google Shape;727;p51"/>
          <p:cNvSpPr txBox="1"/>
          <p:nvPr>
            <p:ph type="title"/>
          </p:nvPr>
        </p:nvSpPr>
        <p:spPr>
          <a:xfrm>
            <a:off x="1297500" y="118450"/>
            <a:ext cx="7038900" cy="472800"/>
          </a:xfrm>
          <a:prstGeom prst="rect">
            <a:avLst/>
          </a:prstGeom>
        </p:spPr>
        <p:txBody>
          <a:bodyPr anchorCtr="0" anchor="t" bIns="91425" lIns="91425" spcFirstLastPara="1" rIns="91425" wrap="square" tIns="91425">
            <a:normAutofit fontScale="90000"/>
          </a:bodyPr>
          <a:lstStyle/>
          <a:p>
            <a:pPr indent="0" lvl="0" marL="0" rtl="0" algn="l">
              <a:lnSpc>
                <a:spcPct val="115000"/>
              </a:lnSpc>
              <a:spcBef>
                <a:spcPts val="0"/>
              </a:spcBef>
              <a:spcAft>
                <a:spcPts val="1200"/>
              </a:spcAft>
              <a:buNone/>
            </a:pPr>
            <a:r>
              <a:rPr lang="en-GB" sz="2300">
                <a:solidFill>
                  <a:srgbClr val="FFFFFF"/>
                </a:solidFill>
                <a:latin typeface="Lato"/>
                <a:ea typeface="Lato"/>
                <a:cs typeface="Lato"/>
                <a:sym typeface="Lato"/>
              </a:rPr>
              <a:t>Required RPM for Propellers Forces was Calculated</a:t>
            </a:r>
            <a:endParaRPr sz="3400">
              <a:solidFill>
                <a:srgbClr val="FFFFFF"/>
              </a:solidFill>
            </a:endParaRPr>
          </a:p>
        </p:txBody>
      </p:sp>
      <p:sp>
        <p:nvSpPr>
          <p:cNvPr id="728" name="Google Shape;728;p51"/>
          <p:cNvSpPr txBox="1"/>
          <p:nvPr>
            <p:ph idx="1" type="body"/>
          </p:nvPr>
        </p:nvSpPr>
        <p:spPr>
          <a:xfrm>
            <a:off x="1008400" y="923150"/>
            <a:ext cx="7759200" cy="1139700"/>
          </a:xfrm>
          <a:prstGeom prst="rect">
            <a:avLst/>
          </a:prstGeom>
        </p:spPr>
        <p:txBody>
          <a:bodyPr anchorCtr="0" anchor="t" bIns="91425" lIns="91425" spcFirstLastPara="1" rIns="91425" wrap="square" tIns="91425">
            <a:normAutofit/>
          </a:bodyPr>
          <a:lstStyle/>
          <a:p>
            <a:pPr indent="-298450" lvl="0" marL="457200" rtl="0" algn="l">
              <a:spcBef>
                <a:spcPts val="0"/>
              </a:spcBef>
              <a:spcAft>
                <a:spcPts val="0"/>
              </a:spcAft>
              <a:buSzPts val="1100"/>
              <a:buChar char="●"/>
            </a:pPr>
            <a:r>
              <a:rPr lang="en-GB" sz="1100"/>
              <a:t>Equations</a:t>
            </a:r>
            <a:r>
              <a:rPr lang="en-GB" sz="1100"/>
              <a:t> were taken from the </a:t>
            </a:r>
            <a:r>
              <a:rPr lang="en-GB" sz="1100">
                <a:solidFill>
                  <a:srgbClr val="FFFFFF"/>
                </a:solidFill>
              </a:rPr>
              <a:t>Beard, Randal W., and Timothy W. McLain. </a:t>
            </a:r>
            <a:r>
              <a:rPr i="1" lang="en-GB" sz="1100">
                <a:solidFill>
                  <a:srgbClr val="FFFFFF"/>
                </a:solidFill>
              </a:rPr>
              <a:t>Small unmanned aircraft: Theory and practice</a:t>
            </a:r>
            <a:r>
              <a:rPr lang="en-GB" sz="1100">
                <a:solidFill>
                  <a:srgbClr val="FFFFFF"/>
                </a:solidFill>
              </a:rPr>
              <a:t>. Princeton university press, 2012</a:t>
            </a:r>
            <a:endParaRPr sz="1100"/>
          </a:p>
          <a:p>
            <a:pPr indent="-298450" lvl="0" marL="457200" rtl="0" algn="l">
              <a:spcBef>
                <a:spcPts val="0"/>
              </a:spcBef>
              <a:spcAft>
                <a:spcPts val="0"/>
              </a:spcAft>
              <a:buSzPts val="1100"/>
              <a:buChar char="●"/>
            </a:pPr>
            <a:r>
              <a:rPr lang="en-GB" sz="1100"/>
              <a:t>Coefficients of the </a:t>
            </a:r>
            <a:r>
              <a:rPr lang="en-GB" sz="1100"/>
              <a:t>propeller</a:t>
            </a:r>
            <a:r>
              <a:rPr lang="en-GB" sz="1100"/>
              <a:t> where </a:t>
            </a:r>
            <a:r>
              <a:rPr lang="en-GB" sz="1100"/>
              <a:t>estimated</a:t>
            </a:r>
            <a:r>
              <a:rPr lang="en-GB" sz="1100"/>
              <a:t> using a Propeller Analysis Program from  aerodynamics4students.com suggested by Elkaim</a:t>
            </a:r>
            <a:endParaRPr sz="1100"/>
          </a:p>
          <a:p>
            <a:pPr indent="-298450" lvl="0" marL="457200" rtl="0" algn="l">
              <a:spcBef>
                <a:spcPts val="0"/>
              </a:spcBef>
              <a:spcAft>
                <a:spcPts val="0"/>
              </a:spcAft>
              <a:buSzPts val="1100"/>
              <a:buChar char="●"/>
            </a:pPr>
            <a:r>
              <a:rPr lang="en-GB" sz="1100"/>
              <a:t>⍴ = density, n=RPM, D=</a:t>
            </a:r>
            <a:r>
              <a:rPr lang="en-GB" sz="1100"/>
              <a:t>Diameter</a:t>
            </a:r>
            <a:r>
              <a:rPr lang="en-GB" sz="1100"/>
              <a:t> of Propeller,C</a:t>
            </a:r>
            <a:r>
              <a:rPr baseline="-25000" lang="en-GB" sz="1100"/>
              <a:t>T</a:t>
            </a:r>
            <a:r>
              <a:rPr lang="en-GB" sz="1100"/>
              <a:t> is the Thrust Coefficient, J = Advanced Ratio</a:t>
            </a:r>
            <a:endParaRPr sz="1100">
              <a:solidFill>
                <a:srgbClr val="FFFFFF"/>
              </a:solidFill>
            </a:endParaRPr>
          </a:p>
        </p:txBody>
      </p:sp>
      <p:pic>
        <p:nvPicPr>
          <p:cNvPr id="729" name="Google Shape;729;p51"/>
          <p:cNvPicPr preferRelativeResize="0"/>
          <p:nvPr/>
        </p:nvPicPr>
        <p:blipFill>
          <a:blip r:embed="rId3">
            <a:alphaModFix/>
          </a:blip>
          <a:stretch>
            <a:fillRect/>
          </a:stretch>
        </p:blipFill>
        <p:spPr>
          <a:xfrm>
            <a:off x="385900" y="2196727"/>
            <a:ext cx="1161725" cy="509000"/>
          </a:xfrm>
          <a:prstGeom prst="rect">
            <a:avLst/>
          </a:prstGeom>
          <a:noFill/>
          <a:ln>
            <a:noFill/>
          </a:ln>
        </p:spPr>
      </p:pic>
      <p:sp>
        <p:nvSpPr>
          <p:cNvPr id="730" name="Google Shape;730;p51"/>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pic>
        <p:nvPicPr>
          <p:cNvPr id="731" name="Google Shape;731;p51"/>
          <p:cNvPicPr preferRelativeResize="0"/>
          <p:nvPr/>
        </p:nvPicPr>
        <p:blipFill>
          <a:blip r:embed="rId4">
            <a:alphaModFix/>
          </a:blip>
          <a:stretch>
            <a:fillRect/>
          </a:stretch>
        </p:blipFill>
        <p:spPr>
          <a:xfrm>
            <a:off x="385900" y="2748750"/>
            <a:ext cx="2863239" cy="359950"/>
          </a:xfrm>
          <a:prstGeom prst="rect">
            <a:avLst/>
          </a:prstGeom>
          <a:noFill/>
          <a:ln>
            <a:noFill/>
          </a:ln>
        </p:spPr>
      </p:pic>
      <p:sp>
        <p:nvSpPr>
          <p:cNvPr id="732" name="Google Shape;732;p51"/>
          <p:cNvSpPr txBox="1"/>
          <p:nvPr/>
        </p:nvSpPr>
        <p:spPr>
          <a:xfrm>
            <a:off x="385900" y="3180750"/>
            <a:ext cx="2999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a:t>
            </a:r>
            <a:r>
              <a:rPr baseline="-25000" lang="en-GB">
                <a:solidFill>
                  <a:srgbClr val="FFFFFF"/>
                </a:solidFill>
                <a:latin typeface="Lato"/>
                <a:ea typeface="Lato"/>
                <a:cs typeface="Lato"/>
                <a:sym typeface="Lato"/>
              </a:rPr>
              <a:t>T0-3</a:t>
            </a:r>
            <a:r>
              <a:rPr lang="en-GB">
                <a:solidFill>
                  <a:srgbClr val="FFFFFF"/>
                </a:solidFill>
                <a:latin typeface="Lato"/>
                <a:ea typeface="Lato"/>
                <a:cs typeface="Lato"/>
                <a:sym typeface="Lato"/>
              </a:rPr>
              <a:t> Were found using the polynomial regression, from the data given by the propeller analysis software provided by Elkaim</a:t>
            </a:r>
            <a:endParaRPr>
              <a:solidFill>
                <a:srgbClr val="FFFFFF"/>
              </a:solidFill>
              <a:latin typeface="Lato"/>
              <a:ea typeface="Lato"/>
              <a:cs typeface="Lato"/>
              <a:sym typeface="Lato"/>
            </a:endParaRPr>
          </a:p>
        </p:txBody>
      </p:sp>
      <p:sp>
        <p:nvSpPr>
          <p:cNvPr id="733" name="Google Shape;733;p51"/>
          <p:cNvSpPr txBox="1"/>
          <p:nvPr/>
        </p:nvSpPr>
        <p:spPr>
          <a:xfrm>
            <a:off x="282400" y="4419600"/>
            <a:ext cx="8485200" cy="800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 </a:t>
            </a:r>
            <a:r>
              <a:rPr lang="en-GB" sz="1300">
                <a:solidFill>
                  <a:schemeClr val="lt1"/>
                </a:solidFill>
                <a:latin typeface="Lato"/>
                <a:ea typeface="Lato"/>
                <a:cs typeface="Lato"/>
                <a:sym typeface="Lato"/>
              </a:rPr>
              <a:t>From Matlab Analysis of the Propeller equation, It was found that approximately 7300 RPM would be required to  generate the required thrust of 1.2N; these equations were verified by an analysis by a lecture on propeller matching from http://web.mit.edu/</a:t>
            </a:r>
            <a:endParaRPr>
              <a:latin typeface="Lato"/>
              <a:ea typeface="Lato"/>
              <a:cs typeface="Lato"/>
              <a:sym typeface="Lato"/>
            </a:endParaRPr>
          </a:p>
        </p:txBody>
      </p:sp>
      <p:pic>
        <p:nvPicPr>
          <p:cNvPr id="734" name="Google Shape;734;p51"/>
          <p:cNvPicPr preferRelativeResize="0"/>
          <p:nvPr/>
        </p:nvPicPr>
        <p:blipFill>
          <a:blip r:embed="rId5">
            <a:alphaModFix/>
          </a:blip>
          <a:stretch>
            <a:fillRect/>
          </a:stretch>
        </p:blipFill>
        <p:spPr>
          <a:xfrm>
            <a:off x="3861375" y="2062850"/>
            <a:ext cx="3671051" cy="2451600"/>
          </a:xfrm>
          <a:prstGeom prst="rect">
            <a:avLst/>
          </a:prstGeom>
          <a:noFill/>
          <a:ln>
            <a:noFill/>
          </a:ln>
        </p:spPr>
      </p:pic>
      <p:cxnSp>
        <p:nvCxnSpPr>
          <p:cNvPr id="735" name="Google Shape;735;p51"/>
          <p:cNvCxnSpPr/>
          <p:nvPr/>
        </p:nvCxnSpPr>
        <p:spPr>
          <a:xfrm>
            <a:off x="6138575" y="3630700"/>
            <a:ext cx="6600" cy="685800"/>
          </a:xfrm>
          <a:prstGeom prst="straightConnector1">
            <a:avLst/>
          </a:prstGeom>
          <a:noFill/>
          <a:ln cap="flat" cmpd="sng" w="19050">
            <a:solidFill>
              <a:srgbClr val="4A86E8"/>
            </a:solidFill>
            <a:prstDash val="dash"/>
            <a:round/>
            <a:headEnd len="med" w="med" type="none"/>
            <a:tailEnd len="med" w="med" type="none"/>
          </a:ln>
        </p:spPr>
      </p:cxnSp>
      <p:cxnSp>
        <p:nvCxnSpPr>
          <p:cNvPr id="736" name="Google Shape;736;p51"/>
          <p:cNvCxnSpPr/>
          <p:nvPr/>
        </p:nvCxnSpPr>
        <p:spPr>
          <a:xfrm flipH="1">
            <a:off x="4074575" y="3630700"/>
            <a:ext cx="2064000" cy="6600"/>
          </a:xfrm>
          <a:prstGeom prst="straightConnector1">
            <a:avLst/>
          </a:prstGeom>
          <a:noFill/>
          <a:ln cap="flat" cmpd="sng" w="19050">
            <a:solidFill>
              <a:srgbClr val="4A86E8"/>
            </a:solidFill>
            <a:prstDash val="dash"/>
            <a:round/>
            <a:headEnd len="med" w="med" type="none"/>
            <a:tailEnd len="med" w="med" type="none"/>
          </a:ln>
        </p:spPr>
      </p:cxnSp>
      <p:sp>
        <p:nvSpPr>
          <p:cNvPr id="737" name="Google Shape;737;p51"/>
          <p:cNvSpPr txBox="1"/>
          <p:nvPr/>
        </p:nvSpPr>
        <p:spPr>
          <a:xfrm>
            <a:off x="1555925" y="2150413"/>
            <a:ext cx="201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Force Equation for a propeller</a:t>
            </a:r>
            <a:endParaRPr sz="1100">
              <a:solidFill>
                <a:srgbClr val="FFFFFF"/>
              </a:solidFill>
              <a:latin typeface="Lato"/>
              <a:ea typeface="Lato"/>
              <a:cs typeface="Lato"/>
              <a:sym typeface="Lato"/>
            </a:endParaRPr>
          </a:p>
        </p:txBody>
      </p:sp>
      <p:sp>
        <p:nvSpPr>
          <p:cNvPr id="738" name="Google Shape;738;p51"/>
          <p:cNvSpPr txBox="1"/>
          <p:nvPr/>
        </p:nvSpPr>
        <p:spPr>
          <a:xfrm>
            <a:off x="1555925" y="2394738"/>
            <a:ext cx="25884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Thrust Coefficient as cubic </a:t>
            </a:r>
            <a:r>
              <a:rPr lang="en-GB" sz="1100">
                <a:solidFill>
                  <a:srgbClr val="FFFFFF"/>
                </a:solidFill>
                <a:latin typeface="Lato"/>
                <a:ea typeface="Lato"/>
                <a:cs typeface="Lato"/>
                <a:sym typeface="Lato"/>
              </a:rPr>
              <a:t>function</a:t>
            </a:r>
            <a:endParaRPr sz="1100">
              <a:solidFill>
                <a:srgbClr val="FFFFFF"/>
              </a:solidFill>
              <a:latin typeface="Lato"/>
              <a:ea typeface="Lato"/>
              <a:cs typeface="Lato"/>
              <a:sym typeface="Lato"/>
            </a:endParaRPr>
          </a:p>
        </p:txBody>
      </p:sp>
      <p:sp>
        <p:nvSpPr>
          <p:cNvPr id="739" name="Google Shape;739;p51"/>
          <p:cNvSpPr txBox="1"/>
          <p:nvPr/>
        </p:nvSpPr>
        <p:spPr>
          <a:xfrm>
            <a:off x="1418700" y="591250"/>
            <a:ext cx="6306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Propellers shall be able to C</a:t>
            </a:r>
            <a:r>
              <a:rPr lang="en-GB">
                <a:solidFill>
                  <a:srgbClr val="FFFFFF"/>
                </a:solidFill>
                <a:latin typeface="Lato"/>
                <a:ea typeface="Lato"/>
                <a:cs typeface="Lato"/>
                <a:sym typeface="Lato"/>
              </a:rPr>
              <a:t>ompensate</a:t>
            </a:r>
            <a:r>
              <a:rPr lang="en-GB">
                <a:solidFill>
                  <a:srgbClr val="FFFFFF"/>
                </a:solidFill>
                <a:latin typeface="Lato"/>
                <a:ea typeface="Lato"/>
                <a:cs typeface="Lato"/>
                <a:sym typeface="Lato"/>
              </a:rPr>
              <a:t> for drag forces of 4.6N</a:t>
            </a:r>
            <a:endParaRPr>
              <a:solidFill>
                <a:srgbClr val="FFFFFF"/>
              </a:solidFill>
              <a:latin typeface="Lato"/>
              <a:ea typeface="Lato"/>
              <a:cs typeface="Lato"/>
              <a:sym typeface="Lato"/>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sp>
        <p:nvSpPr>
          <p:cNvPr id="744" name="Google Shape;744;p52"/>
          <p:cNvSpPr txBox="1"/>
          <p:nvPr>
            <p:ph type="title"/>
          </p:nvPr>
        </p:nvSpPr>
        <p:spPr>
          <a:xfrm>
            <a:off x="1297500" y="393750"/>
            <a:ext cx="7038900" cy="590700"/>
          </a:xfrm>
          <a:prstGeom prst="rect">
            <a:avLst/>
          </a:prstGeom>
        </p:spPr>
        <p:txBody>
          <a:bodyPr anchorCtr="0" anchor="t" bIns="91425" lIns="91425" spcFirstLastPara="1" rIns="91425" wrap="square" tIns="91425">
            <a:normAutofit/>
          </a:bodyPr>
          <a:lstStyle/>
          <a:p>
            <a:pPr indent="0" lvl="0" marL="0" rtl="0" algn="l">
              <a:lnSpc>
                <a:spcPct val="115000"/>
              </a:lnSpc>
              <a:spcBef>
                <a:spcPts val="0"/>
              </a:spcBef>
              <a:spcAft>
                <a:spcPts val="1200"/>
              </a:spcAft>
              <a:buNone/>
            </a:pPr>
            <a:r>
              <a:rPr lang="en-GB" sz="2300">
                <a:solidFill>
                  <a:srgbClr val="FFFFFF"/>
                </a:solidFill>
                <a:latin typeface="Lato"/>
                <a:ea typeface="Lato"/>
                <a:cs typeface="Lato"/>
                <a:sym typeface="Lato"/>
              </a:rPr>
              <a:t>A Motor Was C</a:t>
            </a:r>
            <a:r>
              <a:rPr lang="en-GB" sz="2300">
                <a:solidFill>
                  <a:srgbClr val="FFFFFF"/>
                </a:solidFill>
                <a:latin typeface="Lato"/>
                <a:ea typeface="Lato"/>
                <a:cs typeface="Lato"/>
                <a:sym typeface="Lato"/>
              </a:rPr>
              <a:t>hosen</a:t>
            </a:r>
            <a:r>
              <a:rPr lang="en-GB" sz="2300">
                <a:solidFill>
                  <a:srgbClr val="FFFFFF"/>
                </a:solidFill>
                <a:latin typeface="Lato"/>
                <a:ea typeface="Lato"/>
                <a:cs typeface="Lato"/>
                <a:sym typeface="Lato"/>
              </a:rPr>
              <a:t> Using Data From RPM A</a:t>
            </a:r>
            <a:r>
              <a:rPr lang="en-GB" sz="2300">
                <a:solidFill>
                  <a:srgbClr val="FFFFFF"/>
                </a:solidFill>
                <a:latin typeface="Lato"/>
                <a:ea typeface="Lato"/>
                <a:cs typeface="Lato"/>
                <a:sym typeface="Lato"/>
              </a:rPr>
              <a:t>nalysis</a:t>
            </a:r>
            <a:endParaRPr sz="3400">
              <a:solidFill>
                <a:srgbClr val="FFFFFF"/>
              </a:solidFill>
            </a:endParaRPr>
          </a:p>
        </p:txBody>
      </p:sp>
      <p:sp>
        <p:nvSpPr>
          <p:cNvPr id="745" name="Google Shape;745;p52"/>
          <p:cNvSpPr txBox="1"/>
          <p:nvPr/>
        </p:nvSpPr>
        <p:spPr>
          <a:xfrm>
            <a:off x="1384750" y="868600"/>
            <a:ext cx="6757200" cy="3914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t/>
            </a:r>
            <a:endParaRPr sz="1300">
              <a:solidFill>
                <a:schemeClr val="lt1"/>
              </a:solidFill>
              <a:latin typeface="Lato"/>
              <a:ea typeface="Lato"/>
              <a:cs typeface="Lato"/>
              <a:sym typeface="Lato"/>
            </a:endParaRPr>
          </a:p>
          <a:p>
            <a:pPr indent="-311150" lvl="0" marL="457200" rtl="0" algn="l">
              <a:lnSpc>
                <a:spcPct val="115000"/>
              </a:lnSpc>
              <a:spcBef>
                <a:spcPts val="1200"/>
              </a:spcBef>
              <a:spcAft>
                <a:spcPts val="0"/>
              </a:spcAft>
              <a:buClr>
                <a:schemeClr val="lt1"/>
              </a:buClr>
              <a:buSzPts val="1300"/>
              <a:buFont typeface="Lato"/>
              <a:buChar char="●"/>
            </a:pPr>
            <a:r>
              <a:rPr lang="en-GB" sz="1300">
                <a:solidFill>
                  <a:schemeClr val="lt1"/>
                </a:solidFill>
                <a:latin typeface="Lato"/>
                <a:ea typeface="Lato"/>
                <a:cs typeface="Lato"/>
                <a:sym typeface="Lato"/>
              </a:rPr>
              <a:t>A motor with a low Kv was chosen as lower K</a:t>
            </a:r>
            <a:r>
              <a:rPr baseline="-25000" lang="en-GB" sz="1300">
                <a:solidFill>
                  <a:schemeClr val="lt1"/>
                </a:solidFill>
                <a:latin typeface="Lato"/>
                <a:ea typeface="Lato"/>
                <a:cs typeface="Lato"/>
                <a:sym typeface="Lato"/>
              </a:rPr>
              <a:t>V </a:t>
            </a:r>
            <a:r>
              <a:rPr lang="en-GB" sz="1300">
                <a:solidFill>
                  <a:schemeClr val="lt1"/>
                </a:solidFill>
                <a:latin typeface="Lato"/>
                <a:ea typeface="Lato"/>
                <a:cs typeface="Lato"/>
                <a:sym typeface="Lato"/>
              </a:rPr>
              <a:t>motors generally have higher torque ratings and can spin larger loads with less RPM loss</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SK3 2822-1275K</a:t>
            </a:r>
            <a:r>
              <a:rPr baseline="-25000" lang="en-GB" sz="1300">
                <a:solidFill>
                  <a:schemeClr val="lt1"/>
                </a:solidFill>
                <a:latin typeface="Lato"/>
                <a:ea typeface="Lato"/>
                <a:cs typeface="Lato"/>
                <a:sym typeface="Lato"/>
              </a:rPr>
              <a:t>V</a:t>
            </a:r>
            <a:r>
              <a:rPr lang="en-GB" sz="1300">
                <a:solidFill>
                  <a:schemeClr val="lt1"/>
                </a:solidFill>
                <a:latin typeface="Lato"/>
                <a:ea typeface="Lato"/>
                <a:cs typeface="Lato"/>
                <a:sym typeface="Lato"/>
              </a:rPr>
              <a:t> Brushless motor was chosen with a Max voltage of 12.6 V and a K</a:t>
            </a:r>
            <a:r>
              <a:rPr baseline="-25000" lang="en-GB" sz="1300">
                <a:solidFill>
                  <a:schemeClr val="lt1"/>
                </a:solidFill>
                <a:latin typeface="Lato"/>
                <a:ea typeface="Lato"/>
                <a:cs typeface="Lato"/>
                <a:sym typeface="Lato"/>
              </a:rPr>
              <a:t>V</a:t>
            </a:r>
            <a:r>
              <a:rPr lang="en-GB" sz="1300">
                <a:solidFill>
                  <a:schemeClr val="lt1"/>
                </a:solidFill>
                <a:latin typeface="Lato"/>
                <a:ea typeface="Lato"/>
                <a:cs typeface="Lato"/>
                <a:sym typeface="Lato"/>
              </a:rPr>
              <a:t> of 1275 which would provided an RPM with no load of 16065 over double the estimated required RPM since a 9” propeller would be a large load.</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With a K</a:t>
            </a:r>
            <a:r>
              <a:rPr baseline="-25000" lang="en-GB" sz="1300">
                <a:solidFill>
                  <a:schemeClr val="lt1"/>
                </a:solidFill>
                <a:latin typeface="Lato"/>
                <a:ea typeface="Lato"/>
                <a:cs typeface="Lato"/>
                <a:sym typeface="Lato"/>
              </a:rPr>
              <a:t>V</a:t>
            </a:r>
            <a:r>
              <a:rPr lang="en-GB" sz="1300">
                <a:solidFill>
                  <a:schemeClr val="lt1"/>
                </a:solidFill>
                <a:latin typeface="Lato"/>
                <a:ea typeface="Lato"/>
                <a:cs typeface="Lato"/>
                <a:sym typeface="Lato"/>
              </a:rPr>
              <a:t> of 1275 this motor has a K</a:t>
            </a:r>
            <a:r>
              <a:rPr baseline="-25000" lang="en-GB" sz="1300">
                <a:solidFill>
                  <a:schemeClr val="lt1"/>
                </a:solidFill>
                <a:latin typeface="Lato"/>
                <a:ea typeface="Lato"/>
                <a:cs typeface="Lato"/>
                <a:sym typeface="Lato"/>
              </a:rPr>
              <a:t>T</a:t>
            </a:r>
            <a:r>
              <a:rPr lang="en-GB" sz="1300">
                <a:solidFill>
                  <a:schemeClr val="lt1"/>
                </a:solidFill>
                <a:latin typeface="Lato"/>
                <a:ea typeface="Lato"/>
                <a:cs typeface="Lato"/>
                <a:sym typeface="Lato"/>
              </a:rPr>
              <a:t>(Torque Constant) of 0.00749 Nm/A. </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The torque applied to the propeller was found using  			At 7300 RPM to be 77.43Nm</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From the K</a:t>
            </a:r>
            <a:r>
              <a:rPr baseline="-25000" lang="en-GB" sz="1300">
                <a:solidFill>
                  <a:schemeClr val="lt1"/>
                </a:solidFill>
                <a:latin typeface="Lato"/>
                <a:ea typeface="Lato"/>
                <a:cs typeface="Lato"/>
                <a:sym typeface="Lato"/>
              </a:rPr>
              <a:t>T</a:t>
            </a:r>
            <a:r>
              <a:rPr lang="en-GB" sz="1300">
                <a:solidFill>
                  <a:schemeClr val="lt1"/>
                </a:solidFill>
                <a:latin typeface="Lato"/>
                <a:ea typeface="Lato"/>
                <a:cs typeface="Lato"/>
                <a:sym typeface="Lato"/>
              </a:rPr>
              <a:t> Value and the propellor torque SK3 2822-1275KV should be able to get the Prop to 7300 RPM using only .6A well below its max of 8A</a:t>
            </a:r>
            <a:endParaRPr sz="1300">
              <a:solidFill>
                <a:schemeClr val="lt1"/>
              </a:solidFill>
              <a:latin typeface="Lato"/>
              <a:ea typeface="Lato"/>
              <a:cs typeface="Lato"/>
              <a:sym typeface="Lato"/>
            </a:endParaRPr>
          </a:p>
          <a:p>
            <a:pPr indent="-311150" lvl="0" marL="457200" rtl="0" algn="l">
              <a:lnSpc>
                <a:spcPct val="115000"/>
              </a:lnSpc>
              <a:spcBef>
                <a:spcPts val="0"/>
              </a:spcBef>
              <a:spcAft>
                <a:spcPts val="0"/>
              </a:spcAft>
              <a:buClr>
                <a:schemeClr val="lt1"/>
              </a:buClr>
              <a:buSzPts val="1300"/>
              <a:buFont typeface="Lato"/>
              <a:buChar char="●"/>
            </a:pPr>
            <a:r>
              <a:rPr lang="en-GB" sz="1300">
                <a:solidFill>
                  <a:schemeClr val="lt1"/>
                </a:solidFill>
                <a:latin typeface="Lato"/>
                <a:ea typeface="Lato"/>
                <a:cs typeface="Lato"/>
                <a:sym typeface="Lato"/>
              </a:rPr>
              <a:t>This was also verified by a third party test from Flybrushless that claimed that SK3 2822-1275kv could handle a 9” at a speed of greater than 7300RPM</a:t>
            </a:r>
            <a:endParaRPr b="1" sz="1300">
              <a:solidFill>
                <a:schemeClr val="lt1"/>
              </a:solidFill>
              <a:latin typeface="Lato"/>
              <a:ea typeface="Lato"/>
              <a:cs typeface="Lato"/>
              <a:sym typeface="Lato"/>
            </a:endParaRPr>
          </a:p>
          <a:p>
            <a:pPr indent="0" lvl="0" marL="0" rtl="0" algn="l">
              <a:lnSpc>
                <a:spcPct val="115000"/>
              </a:lnSpc>
              <a:spcBef>
                <a:spcPts val="1200"/>
              </a:spcBef>
              <a:spcAft>
                <a:spcPts val="1200"/>
              </a:spcAft>
              <a:buNone/>
            </a:pPr>
            <a:r>
              <a:rPr lang="en-GB" sz="1300">
                <a:solidFill>
                  <a:schemeClr val="lt1"/>
                </a:solidFill>
                <a:latin typeface="Lato"/>
                <a:ea typeface="Lato"/>
                <a:cs typeface="Lato"/>
                <a:sym typeface="Lato"/>
              </a:rPr>
              <a:t>Conclusion: </a:t>
            </a:r>
            <a:r>
              <a:rPr lang="en-GB" sz="1300">
                <a:solidFill>
                  <a:srgbClr val="FFFFFF"/>
                </a:solidFill>
                <a:latin typeface="Lato"/>
                <a:ea typeface="Lato"/>
                <a:cs typeface="Lato"/>
                <a:sym typeface="Lato"/>
              </a:rPr>
              <a:t>SK3 2822-1275kv Brushless motor can produce more than the required thrust of 1.2N with 9” propellers</a:t>
            </a:r>
            <a:endParaRPr sz="1600">
              <a:latin typeface="Lato"/>
              <a:ea typeface="Lato"/>
              <a:cs typeface="Lato"/>
              <a:sym typeface="Lato"/>
            </a:endParaRPr>
          </a:p>
        </p:txBody>
      </p:sp>
      <p:sp>
        <p:nvSpPr>
          <p:cNvPr id="746" name="Google Shape;746;p52"/>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747" name="Google Shape;747;p52"/>
          <p:cNvSpPr txBox="1"/>
          <p:nvPr/>
        </p:nvSpPr>
        <p:spPr>
          <a:xfrm>
            <a:off x="1660700" y="925600"/>
            <a:ext cx="5997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Motor shall be able to spin propeller at required RPM</a:t>
            </a:r>
            <a:endParaRPr>
              <a:solidFill>
                <a:srgbClr val="FFFFFF"/>
              </a:solidFill>
              <a:latin typeface="Lato"/>
              <a:ea typeface="Lato"/>
              <a:cs typeface="Lato"/>
              <a:sym typeface="Lato"/>
            </a:endParaRPr>
          </a:p>
        </p:txBody>
      </p:sp>
      <p:sp>
        <p:nvSpPr>
          <p:cNvPr id="748" name="Google Shape;748;p52"/>
          <p:cNvSpPr txBox="1"/>
          <p:nvPr/>
        </p:nvSpPr>
        <p:spPr>
          <a:xfrm>
            <a:off x="1660700" y="4607850"/>
            <a:ext cx="6562200" cy="708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FFFFFF"/>
                </a:solidFill>
                <a:latin typeface="Lato"/>
                <a:ea typeface="Lato"/>
                <a:cs typeface="Lato"/>
                <a:sym typeface="Lato"/>
              </a:rPr>
              <a:t>K</a:t>
            </a:r>
            <a:r>
              <a:rPr baseline="-25000" lang="en-GB" sz="1000">
                <a:solidFill>
                  <a:srgbClr val="FFFFFF"/>
                </a:solidFill>
                <a:latin typeface="Lato"/>
                <a:ea typeface="Lato"/>
                <a:cs typeface="Lato"/>
                <a:sym typeface="Lato"/>
              </a:rPr>
              <a:t>V </a:t>
            </a:r>
            <a:r>
              <a:rPr lang="en-GB" sz="1000">
                <a:solidFill>
                  <a:srgbClr val="FFFFFF"/>
                </a:solidFill>
                <a:latin typeface="Lato"/>
                <a:ea typeface="Lato"/>
                <a:cs typeface="Lato"/>
                <a:sym typeface="Lato"/>
              </a:rPr>
              <a:t> to K</a:t>
            </a:r>
            <a:r>
              <a:rPr baseline="-25000" lang="en-GB" sz="1000">
                <a:solidFill>
                  <a:srgbClr val="FFFFFF"/>
                </a:solidFill>
                <a:latin typeface="Lato"/>
                <a:ea typeface="Lato"/>
                <a:cs typeface="Lato"/>
                <a:sym typeface="Lato"/>
              </a:rPr>
              <a:t>T </a:t>
            </a:r>
            <a:r>
              <a:rPr lang="en-GB" sz="1000">
                <a:solidFill>
                  <a:srgbClr val="FFFFFF"/>
                </a:solidFill>
                <a:latin typeface="Lato"/>
                <a:ea typeface="Lato"/>
                <a:cs typeface="Lato"/>
                <a:sym typeface="Lato"/>
              </a:rPr>
              <a:t> Conversion and </a:t>
            </a:r>
            <a:r>
              <a:rPr lang="en-GB" sz="1000">
                <a:solidFill>
                  <a:srgbClr val="FFFFFF"/>
                </a:solidFill>
                <a:latin typeface="Lato"/>
                <a:ea typeface="Lato"/>
                <a:cs typeface="Lato"/>
                <a:sym typeface="Lato"/>
              </a:rPr>
              <a:t>propeller</a:t>
            </a:r>
            <a:r>
              <a:rPr lang="en-GB" sz="1000">
                <a:solidFill>
                  <a:srgbClr val="FFFFFF"/>
                </a:solidFill>
                <a:latin typeface="Lato"/>
                <a:ea typeface="Lato"/>
                <a:cs typeface="Lato"/>
                <a:sym typeface="Lato"/>
              </a:rPr>
              <a:t> torque </a:t>
            </a:r>
            <a:r>
              <a:rPr lang="en-GB" sz="1000">
                <a:solidFill>
                  <a:srgbClr val="FFFFFF"/>
                </a:solidFill>
                <a:latin typeface="Lato"/>
                <a:ea typeface="Lato"/>
                <a:cs typeface="Lato"/>
                <a:sym typeface="Lato"/>
              </a:rPr>
              <a:t>calculations</a:t>
            </a:r>
            <a:r>
              <a:rPr lang="en-GB" sz="1000">
                <a:solidFill>
                  <a:srgbClr val="FFFFFF"/>
                </a:solidFill>
                <a:latin typeface="Lato"/>
                <a:ea typeface="Lato"/>
                <a:cs typeface="Lato"/>
                <a:sym typeface="Lato"/>
              </a:rPr>
              <a:t>  from </a:t>
            </a:r>
            <a:r>
              <a:rPr lang="en-GB" sz="1000">
                <a:solidFill>
                  <a:srgbClr val="FFFFFF"/>
                </a:solidFill>
                <a:latin typeface="Lato"/>
                <a:ea typeface="Lato"/>
                <a:cs typeface="Lato"/>
                <a:sym typeface="Lato"/>
              </a:rPr>
              <a:t>Beard, Randal W., and Timothy W. McLain. </a:t>
            </a:r>
            <a:r>
              <a:rPr i="1" lang="en-GB" sz="1000">
                <a:solidFill>
                  <a:srgbClr val="FFFFFF"/>
                </a:solidFill>
                <a:latin typeface="Lato"/>
                <a:ea typeface="Lato"/>
                <a:cs typeface="Lato"/>
                <a:sym typeface="Lato"/>
              </a:rPr>
              <a:t>Small unmanned aircraft: Theory and practice</a:t>
            </a:r>
            <a:r>
              <a:rPr lang="en-GB" sz="1000">
                <a:solidFill>
                  <a:srgbClr val="FFFFFF"/>
                </a:solidFill>
                <a:latin typeface="Lato"/>
                <a:ea typeface="Lato"/>
                <a:cs typeface="Lato"/>
                <a:sym typeface="Lato"/>
              </a:rPr>
              <a:t>. Princeton university press, 2012</a:t>
            </a:r>
            <a:endParaRPr sz="1000">
              <a:solidFill>
                <a:srgbClr val="FFFFFF"/>
              </a:solidFill>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749" name="Google Shape;749;p52"/>
          <p:cNvPicPr preferRelativeResize="0"/>
          <p:nvPr/>
        </p:nvPicPr>
        <p:blipFill rotWithShape="1">
          <a:blip r:embed="rId3">
            <a:alphaModFix/>
          </a:blip>
          <a:srcRect b="26831" l="0" r="0" t="0"/>
          <a:stretch/>
        </p:blipFill>
        <p:spPr>
          <a:xfrm>
            <a:off x="5755375" y="2715775"/>
            <a:ext cx="1092550" cy="25553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6825"/>
            <a:ext cx="7038900" cy="4509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System Block Diagram</a:t>
            </a:r>
            <a:endParaRPr/>
          </a:p>
        </p:txBody>
      </p:sp>
      <p:sp>
        <p:nvSpPr>
          <p:cNvPr id="166" name="Google Shape;166;p1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pic>
        <p:nvPicPr>
          <p:cNvPr id="167" name="Google Shape;167;p17"/>
          <p:cNvPicPr preferRelativeResize="0"/>
          <p:nvPr/>
        </p:nvPicPr>
        <p:blipFill>
          <a:blip r:embed="rId3">
            <a:alphaModFix/>
          </a:blip>
          <a:stretch>
            <a:fillRect/>
          </a:stretch>
        </p:blipFill>
        <p:spPr>
          <a:xfrm>
            <a:off x="723900" y="796625"/>
            <a:ext cx="7589100" cy="3837049"/>
          </a:xfrm>
          <a:prstGeom prst="rect">
            <a:avLst/>
          </a:prstGeom>
          <a:noFill/>
          <a:ln>
            <a:noFill/>
          </a:ln>
        </p:spPr>
      </p:pic>
      <p:sp>
        <p:nvSpPr>
          <p:cNvPr id="168" name="Google Shape;168;p17"/>
          <p:cNvSpPr txBox="1"/>
          <p:nvPr/>
        </p:nvSpPr>
        <p:spPr>
          <a:xfrm>
            <a:off x="1271725" y="435575"/>
            <a:ext cx="6765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latin typeface="Lato"/>
                <a:ea typeface="Lato"/>
                <a:cs typeface="Lato"/>
                <a:sym typeface="Lato"/>
              </a:rPr>
              <a:t>Goal: Show finalized and undecided components in system block diagram with names for finalized components and internal pin configurations.</a:t>
            </a:r>
            <a:endParaRPr sz="900">
              <a:solidFill>
                <a:srgbClr val="FFFFFF"/>
              </a:solidFill>
              <a:latin typeface="Lato"/>
              <a:ea typeface="Lato"/>
              <a:cs typeface="Lato"/>
              <a:sym typeface="Lato"/>
            </a:endParaRPr>
          </a:p>
        </p:txBody>
      </p:sp>
      <p:sp>
        <p:nvSpPr>
          <p:cNvPr id="169" name="Google Shape;169;p17"/>
          <p:cNvSpPr txBox="1"/>
          <p:nvPr/>
        </p:nvSpPr>
        <p:spPr>
          <a:xfrm>
            <a:off x="1135800" y="4633675"/>
            <a:ext cx="67653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rPr>
              <a:t>Conclusion: Most parts have been finalized with the exception of the remote controller and transceiver. We wanted to confirm what data the client desired in live time before finalizing the decision.</a:t>
            </a:r>
            <a:endParaRPr sz="900">
              <a:solidFill>
                <a:srgbClr val="FFFFFF"/>
              </a:solidFill>
              <a:latin typeface="Lato"/>
              <a:ea typeface="Lato"/>
              <a:cs typeface="Lato"/>
              <a:sym typeface="Lato"/>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3" name="Shape 753"/>
        <p:cNvGrpSpPr/>
        <p:nvPr/>
      </p:nvGrpSpPr>
      <p:grpSpPr>
        <a:xfrm>
          <a:off x="0" y="0"/>
          <a:ext cx="0" cy="0"/>
          <a:chOff x="0" y="0"/>
          <a:chExt cx="0" cy="0"/>
        </a:xfrm>
      </p:grpSpPr>
      <p:sp>
        <p:nvSpPr>
          <p:cNvPr id="754" name="Google Shape;754;p5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latin typeface="Lato"/>
                <a:ea typeface="Lato"/>
                <a:cs typeface="Lato"/>
                <a:sym typeface="Lato"/>
              </a:rPr>
              <a:t>A Servo was C</a:t>
            </a:r>
            <a:r>
              <a:rPr lang="en-GB">
                <a:latin typeface="Lato"/>
                <a:ea typeface="Lato"/>
                <a:cs typeface="Lato"/>
                <a:sym typeface="Lato"/>
              </a:rPr>
              <a:t>hosen</a:t>
            </a:r>
            <a:r>
              <a:rPr lang="en-GB">
                <a:latin typeface="Lato"/>
                <a:ea typeface="Lato"/>
                <a:cs typeface="Lato"/>
                <a:sym typeface="Lato"/>
              </a:rPr>
              <a:t> Based on the Torque Applied to the Motor Shaft</a:t>
            </a:r>
            <a:endParaRPr/>
          </a:p>
        </p:txBody>
      </p:sp>
      <p:sp>
        <p:nvSpPr>
          <p:cNvPr id="755" name="Google Shape;755;p53"/>
          <p:cNvSpPr txBox="1"/>
          <p:nvPr>
            <p:ph idx="1" type="body"/>
          </p:nvPr>
        </p:nvSpPr>
        <p:spPr>
          <a:xfrm>
            <a:off x="1297500" y="13078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t/>
            </a:r>
            <a:endParaRPr sz="1200"/>
          </a:p>
          <a:p>
            <a:pPr indent="-317500" lvl="0" marL="457200" rtl="0" algn="l">
              <a:spcBef>
                <a:spcPts val="1200"/>
              </a:spcBef>
              <a:spcAft>
                <a:spcPts val="0"/>
              </a:spcAft>
              <a:buSzPts val="1400"/>
              <a:buChar char="●"/>
            </a:pPr>
            <a:r>
              <a:rPr lang="en-GB" sz="1400"/>
              <a:t>Torque applied to the motor Arm was found using using  ꞇ = lɑ</a:t>
            </a:r>
            <a:endParaRPr sz="1400"/>
          </a:p>
          <a:p>
            <a:pPr indent="-317500" lvl="0" marL="457200" rtl="0" algn="l">
              <a:spcBef>
                <a:spcPts val="0"/>
              </a:spcBef>
              <a:spcAft>
                <a:spcPts val="0"/>
              </a:spcAft>
              <a:buSzPts val="1400"/>
              <a:buChar char="●"/>
            </a:pPr>
            <a:r>
              <a:rPr lang="en-GB" sz="1400"/>
              <a:t>Moment of inertia was found from a Solidworks analysis and verified by hand to be </a:t>
            </a:r>
            <a:r>
              <a:rPr lang="en-GB"/>
              <a:t>2.12kgm</a:t>
            </a:r>
            <a:r>
              <a:rPr baseline="30000" lang="en-GB"/>
              <a:t>2 </a:t>
            </a:r>
            <a:r>
              <a:rPr lang="en-GB"/>
              <a:t>x 10</a:t>
            </a:r>
            <a:r>
              <a:rPr baseline="30000" lang="en-GB"/>
              <a:t>-4</a:t>
            </a:r>
            <a:r>
              <a:rPr lang="en-GB"/>
              <a:t>.</a:t>
            </a:r>
            <a:r>
              <a:rPr lang="en-GB" sz="1400"/>
              <a:t> </a:t>
            </a:r>
            <a:endParaRPr sz="1400"/>
          </a:p>
          <a:p>
            <a:pPr indent="-317500" lvl="0" marL="457200" rtl="0" algn="l">
              <a:spcBef>
                <a:spcPts val="0"/>
              </a:spcBef>
              <a:spcAft>
                <a:spcPts val="0"/>
              </a:spcAft>
              <a:buSzPts val="1400"/>
              <a:buChar char="●"/>
            </a:pPr>
            <a:r>
              <a:rPr lang="en-GB" sz="1400"/>
              <a:t>Ɑ, the angular acceleration was then found using ɑ=       where                     or 		ɑ, can then be found, given the power and RPM of a given servo</a:t>
            </a:r>
            <a:endParaRPr sz="1400"/>
          </a:p>
          <a:p>
            <a:pPr indent="-317500" lvl="0" marL="457200" rtl="0" algn="l">
              <a:spcBef>
                <a:spcPts val="0"/>
              </a:spcBef>
              <a:spcAft>
                <a:spcPts val="0"/>
              </a:spcAft>
              <a:buSzPts val="1400"/>
              <a:buChar char="●"/>
            </a:pPr>
            <a:r>
              <a:rPr lang="en-GB" sz="1400">
                <a:latin typeface="Arial"/>
                <a:ea typeface="Arial"/>
                <a:cs typeface="Arial"/>
                <a:sym typeface="Arial"/>
              </a:rPr>
              <a:t>RedCon 360 Degree Digital Metal Gear HV Servo has</a:t>
            </a:r>
            <a:r>
              <a:rPr lang="en-GB" sz="1400"/>
              <a:t> an RPM of 85 at a Power of 1.8W; this was then found to have an angular acceleration Ɑ of 687rad/s</a:t>
            </a:r>
            <a:r>
              <a:rPr baseline="30000" lang="en-GB" sz="1400"/>
              <a:t>2</a:t>
            </a:r>
            <a:endParaRPr sz="1600"/>
          </a:p>
          <a:p>
            <a:pPr indent="-317500" lvl="0" marL="457200" rtl="0" algn="l">
              <a:spcBef>
                <a:spcPts val="0"/>
              </a:spcBef>
              <a:spcAft>
                <a:spcPts val="0"/>
              </a:spcAft>
              <a:buSzPts val="1400"/>
              <a:buChar char="●"/>
            </a:pPr>
            <a:r>
              <a:rPr lang="en-GB" sz="1400"/>
              <a:t>Using these numbers the estimated worst case Torque caused by the motor arm rotating about the y axis would be 0.143NM,</a:t>
            </a:r>
            <a:endParaRPr sz="1500"/>
          </a:p>
        </p:txBody>
      </p:sp>
      <p:sp>
        <p:nvSpPr>
          <p:cNvPr id="756" name="Google Shape;756;p53"/>
          <p:cNvSpPr txBox="1"/>
          <p:nvPr/>
        </p:nvSpPr>
        <p:spPr>
          <a:xfrm>
            <a:off x="960750" y="4149300"/>
            <a:ext cx="7712400" cy="8958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a:solidFill>
                  <a:schemeClr val="lt1"/>
                </a:solidFill>
                <a:latin typeface="Lato"/>
                <a:ea typeface="Lato"/>
                <a:cs typeface="Lato"/>
                <a:sym typeface="Lato"/>
              </a:rPr>
              <a:t>Conclusion: </a:t>
            </a:r>
            <a:r>
              <a:rPr lang="en-GB">
                <a:solidFill>
                  <a:schemeClr val="lt1"/>
                </a:solidFill>
              </a:rPr>
              <a:t>RedCon 360 Degree Digital Metal Gear HV Servo - DM 123 has a stall torque of 0.2NM which is greater than the worst case torque of 0.143NM </a:t>
            </a:r>
            <a:r>
              <a:rPr lang="en-GB">
                <a:solidFill>
                  <a:schemeClr val="lt1"/>
                </a:solidFill>
              </a:rPr>
              <a:t>required</a:t>
            </a:r>
            <a:r>
              <a:rPr lang="en-GB">
                <a:solidFill>
                  <a:schemeClr val="lt1"/>
                </a:solidFill>
              </a:rPr>
              <a:t> to turn the motor and shaft, while maintaining a light weight</a:t>
            </a:r>
            <a:endParaRPr>
              <a:solidFill>
                <a:schemeClr val="lt1"/>
              </a:solidFill>
              <a:latin typeface="Lato"/>
              <a:ea typeface="Lato"/>
              <a:cs typeface="Lato"/>
              <a:sym typeface="Lato"/>
            </a:endParaRPr>
          </a:p>
        </p:txBody>
      </p:sp>
      <p:pic>
        <p:nvPicPr>
          <p:cNvPr id="757" name="Google Shape;757;p53"/>
          <p:cNvPicPr preferRelativeResize="0"/>
          <p:nvPr/>
        </p:nvPicPr>
        <p:blipFill>
          <a:blip r:embed="rId3">
            <a:alphaModFix/>
          </a:blip>
          <a:stretch>
            <a:fillRect/>
          </a:stretch>
        </p:blipFill>
        <p:spPr>
          <a:xfrm>
            <a:off x="5829275" y="2472236"/>
            <a:ext cx="169604" cy="291514"/>
          </a:xfrm>
          <a:prstGeom prst="rect">
            <a:avLst/>
          </a:prstGeom>
          <a:noFill/>
          <a:ln>
            <a:noFill/>
          </a:ln>
        </p:spPr>
      </p:pic>
      <p:pic>
        <p:nvPicPr>
          <p:cNvPr id="758" name="Google Shape;758;p53"/>
          <p:cNvPicPr preferRelativeResize="0"/>
          <p:nvPr/>
        </p:nvPicPr>
        <p:blipFill>
          <a:blip r:embed="rId4">
            <a:alphaModFix/>
          </a:blip>
          <a:stretch>
            <a:fillRect/>
          </a:stretch>
        </p:blipFill>
        <p:spPr>
          <a:xfrm>
            <a:off x="6639626" y="2472237"/>
            <a:ext cx="417347" cy="291525"/>
          </a:xfrm>
          <a:prstGeom prst="rect">
            <a:avLst/>
          </a:prstGeom>
          <a:noFill/>
          <a:ln>
            <a:noFill/>
          </a:ln>
        </p:spPr>
      </p:pic>
      <p:pic>
        <p:nvPicPr>
          <p:cNvPr id="759" name="Google Shape;759;p53"/>
          <p:cNvPicPr preferRelativeResize="0"/>
          <p:nvPr/>
        </p:nvPicPr>
        <p:blipFill>
          <a:blip r:embed="rId5">
            <a:alphaModFix/>
          </a:blip>
          <a:stretch>
            <a:fillRect/>
          </a:stretch>
        </p:blipFill>
        <p:spPr>
          <a:xfrm>
            <a:off x="1803900" y="2698285"/>
            <a:ext cx="469825" cy="293595"/>
          </a:xfrm>
          <a:prstGeom prst="rect">
            <a:avLst/>
          </a:prstGeom>
          <a:noFill/>
          <a:ln>
            <a:noFill/>
          </a:ln>
        </p:spPr>
      </p:pic>
      <p:sp>
        <p:nvSpPr>
          <p:cNvPr id="760" name="Google Shape;760;p53"/>
          <p:cNvSpPr txBox="1"/>
          <p:nvPr/>
        </p:nvSpPr>
        <p:spPr>
          <a:xfrm>
            <a:off x="1495500" y="1216950"/>
            <a:ext cx="6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Servo must be able to Turn motor shaft with less then stall torque</a:t>
            </a:r>
            <a:endParaRPr>
              <a:solidFill>
                <a:srgbClr val="FFFFFF"/>
              </a:solidFill>
              <a:latin typeface="Lato"/>
              <a:ea typeface="Lato"/>
              <a:cs typeface="Lato"/>
              <a:sym typeface="Lato"/>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4" name="Shape 764"/>
        <p:cNvGrpSpPr/>
        <p:nvPr/>
      </p:nvGrpSpPr>
      <p:grpSpPr>
        <a:xfrm>
          <a:off x="0" y="0"/>
          <a:ext cx="0" cy="0"/>
          <a:chOff x="0" y="0"/>
          <a:chExt cx="0" cy="0"/>
        </a:xfrm>
      </p:grpSpPr>
      <p:pic>
        <p:nvPicPr>
          <p:cNvPr id="765" name="Google Shape;765;p54"/>
          <p:cNvPicPr preferRelativeResize="0"/>
          <p:nvPr/>
        </p:nvPicPr>
        <p:blipFill>
          <a:blip r:embed="rId3">
            <a:alphaModFix/>
          </a:blip>
          <a:stretch>
            <a:fillRect/>
          </a:stretch>
        </p:blipFill>
        <p:spPr>
          <a:xfrm>
            <a:off x="714925" y="2160525"/>
            <a:ext cx="3818651" cy="1684900"/>
          </a:xfrm>
          <a:prstGeom prst="rect">
            <a:avLst/>
          </a:prstGeom>
          <a:noFill/>
          <a:ln>
            <a:noFill/>
          </a:ln>
        </p:spPr>
      </p:pic>
      <p:sp>
        <p:nvSpPr>
          <p:cNvPr id="766" name="Google Shape;766;p54"/>
          <p:cNvSpPr txBox="1"/>
          <p:nvPr>
            <p:ph type="title"/>
          </p:nvPr>
        </p:nvSpPr>
        <p:spPr>
          <a:xfrm>
            <a:off x="1217300" y="452150"/>
            <a:ext cx="7267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A Light Weight Material Able to Withstand Strongest Forces Applied to Envelope was C</a:t>
            </a:r>
            <a:r>
              <a:rPr lang="en-GB">
                <a:solidFill>
                  <a:srgbClr val="FFFFFF"/>
                </a:solidFill>
              </a:rPr>
              <a:t>hosen</a:t>
            </a:r>
            <a:endParaRPr>
              <a:solidFill>
                <a:srgbClr val="FFFFFF"/>
              </a:solidFill>
            </a:endParaRPr>
          </a:p>
        </p:txBody>
      </p:sp>
      <p:sp>
        <p:nvSpPr>
          <p:cNvPr id="767" name="Google Shape;767;p54"/>
          <p:cNvSpPr txBox="1"/>
          <p:nvPr>
            <p:ph idx="1" type="body"/>
          </p:nvPr>
        </p:nvSpPr>
        <p:spPr>
          <a:xfrm>
            <a:off x="517700" y="1567550"/>
            <a:ext cx="8438100" cy="34548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a:t>Of the Major Forces acting on the Envelope the Force applied from the Motor arm  arm will be the largest</a:t>
            </a:r>
            <a:endParaRPr/>
          </a:p>
          <a:p>
            <a:pPr indent="0" lvl="0" marL="0" rtl="0" algn="l">
              <a:spcBef>
                <a:spcPts val="1200"/>
              </a:spcBef>
              <a:spcAft>
                <a:spcPts val="0"/>
              </a:spcAft>
              <a:buNone/>
            </a:pPr>
            <a:r>
              <a:rPr lang="en-GB"/>
              <a:t>Using equations from Physics for Scientists and Engineers, 4th edition, by Douglas Giancoli. This force can be found with</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A Force of 71N would be applied in a worst case </a:t>
            </a:r>
            <a:r>
              <a:rPr lang="en-GB"/>
              <a:t>scenario</a:t>
            </a:r>
            <a:r>
              <a:rPr lang="en-GB"/>
              <a:t> where theta is 1 and the motor </a:t>
            </a:r>
            <a:r>
              <a:rPr lang="en-GB"/>
              <a:t>force</a:t>
            </a:r>
            <a:r>
              <a:rPr lang="en-GB"/>
              <a:t> is 5N(double its expected largest value). This would be applied over half the area of the mounting </a:t>
            </a:r>
            <a:r>
              <a:rPr lang="en-GB"/>
              <a:t>bracket</a:t>
            </a:r>
            <a:r>
              <a:rPr lang="en-GB"/>
              <a:t> or 2.4in</a:t>
            </a:r>
            <a:r>
              <a:rPr baseline="30000" lang="en-GB"/>
              <a:t>2</a:t>
            </a:r>
            <a:endParaRPr baseline="30000"/>
          </a:p>
          <a:p>
            <a:pPr indent="0" lvl="0" marL="0" rtl="0" algn="l">
              <a:spcBef>
                <a:spcPts val="1200"/>
              </a:spcBef>
              <a:spcAft>
                <a:spcPts val="1200"/>
              </a:spcAft>
              <a:buNone/>
            </a:pPr>
            <a:r>
              <a:rPr lang="en-GB"/>
              <a:t>Conclusion: </a:t>
            </a:r>
            <a:r>
              <a:rPr lang="en-GB" sz="1400">
                <a:solidFill>
                  <a:srgbClr val="FFFFFF"/>
                </a:solidFill>
                <a:latin typeface="Arial"/>
                <a:ea typeface="Arial"/>
                <a:cs typeface="Arial"/>
                <a:sym typeface="Arial"/>
              </a:rPr>
              <a:t>1.0 oz HyperD XL has a tensile strength of 44psi which is greater than the worst case of 6.63psi while maintaining a weight meeting our required system weight and </a:t>
            </a:r>
            <a:r>
              <a:rPr lang="en-GB" sz="1400">
                <a:solidFill>
                  <a:srgbClr val="FFFFFF"/>
                </a:solidFill>
                <a:latin typeface="Arial"/>
                <a:ea typeface="Arial"/>
                <a:cs typeface="Arial"/>
                <a:sym typeface="Arial"/>
              </a:rPr>
              <a:t>maintaining</a:t>
            </a:r>
            <a:r>
              <a:rPr lang="en-GB" sz="1400">
                <a:solidFill>
                  <a:srgbClr val="FFFFFF"/>
                </a:solidFill>
                <a:latin typeface="Arial"/>
                <a:ea typeface="Arial"/>
                <a:cs typeface="Arial"/>
                <a:sym typeface="Arial"/>
              </a:rPr>
              <a:t> a low price point.</a:t>
            </a:r>
            <a:endParaRPr/>
          </a:p>
        </p:txBody>
      </p:sp>
      <p:sp>
        <p:nvSpPr>
          <p:cNvPr id="768" name="Google Shape;768;p54"/>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769" name="Google Shape;769;p54"/>
          <p:cNvSpPr txBox="1"/>
          <p:nvPr/>
        </p:nvSpPr>
        <p:spPr>
          <a:xfrm>
            <a:off x="4861075" y="2830600"/>
            <a:ext cx="42561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Force Diagram showing values used in equation</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F</a:t>
            </a:r>
            <a:r>
              <a:rPr baseline="-25000" lang="en-GB">
                <a:solidFill>
                  <a:srgbClr val="FFFFFF"/>
                </a:solidFill>
                <a:latin typeface="Lato"/>
                <a:ea typeface="Lato"/>
                <a:cs typeface="Lato"/>
                <a:sym typeface="Lato"/>
              </a:rPr>
              <a:t>e</a:t>
            </a:r>
            <a:r>
              <a:rPr lang="en-GB">
                <a:solidFill>
                  <a:srgbClr val="FFFFFF"/>
                </a:solidFill>
                <a:latin typeface="Lato"/>
                <a:ea typeface="Lato"/>
                <a:cs typeface="Lato"/>
                <a:sym typeface="Lato"/>
              </a:rPr>
              <a:t> is the force applied to the envelope</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F</a:t>
            </a:r>
            <a:r>
              <a:rPr baseline="-25000" lang="en-GB">
                <a:solidFill>
                  <a:srgbClr val="FFFFFF"/>
                </a:solidFill>
                <a:latin typeface="Lato"/>
                <a:ea typeface="Lato"/>
                <a:cs typeface="Lato"/>
                <a:sym typeface="Lato"/>
              </a:rPr>
              <a:t>m</a:t>
            </a:r>
            <a:r>
              <a:rPr lang="en-GB">
                <a:solidFill>
                  <a:srgbClr val="FFFFFF"/>
                </a:solidFill>
                <a:latin typeface="Lato"/>
                <a:ea typeface="Lato"/>
                <a:cs typeface="Lato"/>
                <a:sym typeface="Lato"/>
              </a:rPr>
              <a:t> is the force applied from the motors </a:t>
            </a:r>
            <a:r>
              <a:rPr lang="en-GB">
                <a:solidFill>
                  <a:srgbClr val="FFFFFF"/>
                </a:solidFill>
                <a:latin typeface="Lato"/>
                <a:ea typeface="Lato"/>
                <a:cs typeface="Lato"/>
                <a:sym typeface="Lato"/>
              </a:rPr>
              <a:t>movement</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r</a:t>
            </a:r>
            <a:r>
              <a:rPr baseline="-25000" lang="en-GB">
                <a:solidFill>
                  <a:srgbClr val="FFFFFF"/>
                </a:solidFill>
                <a:latin typeface="Lato"/>
                <a:ea typeface="Lato"/>
                <a:cs typeface="Lato"/>
                <a:sym typeface="Lato"/>
              </a:rPr>
              <a:t>s</a:t>
            </a:r>
            <a:r>
              <a:rPr lang="en-GB">
                <a:solidFill>
                  <a:srgbClr val="FFFFFF"/>
                </a:solidFill>
                <a:latin typeface="Lato"/>
                <a:ea typeface="Lato"/>
                <a:cs typeface="Lato"/>
                <a:sym typeface="Lato"/>
              </a:rPr>
              <a:t> and r</a:t>
            </a:r>
            <a:r>
              <a:rPr baseline="-25000" lang="en-GB">
                <a:solidFill>
                  <a:srgbClr val="FFFFFF"/>
                </a:solidFill>
                <a:latin typeface="Lato"/>
                <a:ea typeface="Lato"/>
                <a:cs typeface="Lato"/>
                <a:sym typeface="Lato"/>
              </a:rPr>
              <a:t>b</a:t>
            </a:r>
            <a:r>
              <a:rPr lang="en-GB">
                <a:solidFill>
                  <a:srgbClr val="FFFFFF"/>
                </a:solidFill>
                <a:latin typeface="Lato"/>
                <a:ea typeface="Lato"/>
                <a:cs typeface="Lato"/>
                <a:sym typeface="Lato"/>
              </a:rPr>
              <a:t> are the radius of the bracket and shaft</a:t>
            </a:r>
            <a:endParaRPr>
              <a:solidFill>
                <a:srgbClr val="FFFFFF"/>
              </a:solidFill>
              <a:latin typeface="Lato"/>
              <a:ea typeface="Lato"/>
              <a:cs typeface="Lato"/>
              <a:sym typeface="Lato"/>
            </a:endParaRPr>
          </a:p>
        </p:txBody>
      </p:sp>
      <p:pic>
        <p:nvPicPr>
          <p:cNvPr id="770" name="Google Shape;770;p54"/>
          <p:cNvPicPr preferRelativeResize="0"/>
          <p:nvPr/>
        </p:nvPicPr>
        <p:blipFill>
          <a:blip r:embed="rId4">
            <a:alphaModFix/>
          </a:blip>
          <a:stretch>
            <a:fillRect/>
          </a:stretch>
        </p:blipFill>
        <p:spPr>
          <a:xfrm>
            <a:off x="4820927" y="2211875"/>
            <a:ext cx="1801710" cy="571800"/>
          </a:xfrm>
          <a:prstGeom prst="rect">
            <a:avLst/>
          </a:prstGeom>
          <a:noFill/>
          <a:ln>
            <a:noFill/>
          </a:ln>
        </p:spPr>
      </p:pic>
      <p:sp>
        <p:nvSpPr>
          <p:cNvPr id="771" name="Google Shape;771;p54"/>
          <p:cNvSpPr txBox="1"/>
          <p:nvPr/>
        </p:nvSpPr>
        <p:spPr>
          <a:xfrm>
            <a:off x="638725" y="2197650"/>
            <a:ext cx="29718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Isometric view from </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bottom, left</a:t>
            </a:r>
            <a:endParaRPr>
              <a:latin typeface="Lato"/>
              <a:ea typeface="Lato"/>
              <a:cs typeface="Lato"/>
              <a:sym typeface="Lato"/>
            </a:endParaRPr>
          </a:p>
          <a:p>
            <a:pPr indent="0" lvl="0" marL="0" rtl="0" algn="l">
              <a:spcBef>
                <a:spcPts val="0"/>
              </a:spcBef>
              <a:spcAft>
                <a:spcPts val="0"/>
              </a:spcAft>
              <a:buNone/>
            </a:pPr>
            <a:r>
              <a:t/>
            </a:r>
            <a:endParaRPr>
              <a:latin typeface="Lato"/>
              <a:ea typeface="Lato"/>
              <a:cs typeface="Lato"/>
              <a:sym typeface="Lato"/>
            </a:endParaRPr>
          </a:p>
        </p:txBody>
      </p:sp>
      <p:pic>
        <p:nvPicPr>
          <p:cNvPr id="772" name="Google Shape;772;p54"/>
          <p:cNvPicPr preferRelativeResize="0"/>
          <p:nvPr/>
        </p:nvPicPr>
        <p:blipFill>
          <a:blip r:embed="rId5">
            <a:alphaModFix/>
          </a:blip>
          <a:stretch>
            <a:fillRect/>
          </a:stretch>
        </p:blipFill>
        <p:spPr>
          <a:xfrm>
            <a:off x="3908000" y="3251950"/>
            <a:ext cx="587800" cy="517275"/>
          </a:xfrm>
          <a:prstGeom prst="rect">
            <a:avLst/>
          </a:prstGeom>
          <a:noFill/>
          <a:ln>
            <a:noFill/>
          </a:ln>
        </p:spPr>
      </p:pic>
      <p:sp>
        <p:nvSpPr>
          <p:cNvPr id="773" name="Google Shape;773;p54"/>
          <p:cNvSpPr txBox="1"/>
          <p:nvPr/>
        </p:nvSpPr>
        <p:spPr>
          <a:xfrm>
            <a:off x="558050" y="1284200"/>
            <a:ext cx="8289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Envelope material shall be able to withstand more than the forces applied by onboard parts</a:t>
            </a:r>
            <a:endParaRPr>
              <a:solidFill>
                <a:srgbClr val="FFFFFF"/>
              </a:solidFill>
              <a:latin typeface="Lato"/>
              <a:ea typeface="Lato"/>
              <a:cs typeface="Lato"/>
              <a:sym typeface="Lato"/>
            </a:endParaRPr>
          </a:p>
        </p:txBody>
      </p:sp>
      <p:cxnSp>
        <p:nvCxnSpPr>
          <p:cNvPr id="774" name="Google Shape;774;p54"/>
          <p:cNvCxnSpPr/>
          <p:nvPr/>
        </p:nvCxnSpPr>
        <p:spPr>
          <a:xfrm>
            <a:off x="3216225" y="3019800"/>
            <a:ext cx="12300" cy="657000"/>
          </a:xfrm>
          <a:prstGeom prst="straightConnector1">
            <a:avLst/>
          </a:prstGeom>
          <a:noFill/>
          <a:ln cap="flat" cmpd="sng" w="9525">
            <a:solidFill>
              <a:srgbClr val="FF0000"/>
            </a:solidFill>
            <a:prstDash val="solid"/>
            <a:round/>
            <a:headEnd len="med" w="med" type="none"/>
            <a:tailEnd len="med" w="med" type="triangle"/>
          </a:ln>
        </p:spPr>
      </p:cxnSp>
      <p:cxnSp>
        <p:nvCxnSpPr>
          <p:cNvPr id="775" name="Google Shape;775;p54"/>
          <p:cNvCxnSpPr/>
          <p:nvPr/>
        </p:nvCxnSpPr>
        <p:spPr>
          <a:xfrm rot="10800000">
            <a:off x="3098525" y="2811025"/>
            <a:ext cx="12300" cy="129000"/>
          </a:xfrm>
          <a:prstGeom prst="straightConnector1">
            <a:avLst/>
          </a:prstGeom>
          <a:noFill/>
          <a:ln cap="flat" cmpd="sng" w="9525">
            <a:solidFill>
              <a:srgbClr val="FF0000"/>
            </a:solidFill>
            <a:prstDash val="solid"/>
            <a:round/>
            <a:headEnd len="med" w="med" type="none"/>
            <a:tailEnd len="med" w="med" type="none"/>
          </a:ln>
        </p:spPr>
      </p:cxnSp>
      <p:cxnSp>
        <p:nvCxnSpPr>
          <p:cNvPr id="776" name="Google Shape;776;p54"/>
          <p:cNvCxnSpPr/>
          <p:nvPr/>
        </p:nvCxnSpPr>
        <p:spPr>
          <a:xfrm flipH="1">
            <a:off x="1252175" y="2884775"/>
            <a:ext cx="1859700" cy="49200"/>
          </a:xfrm>
          <a:prstGeom prst="straightConnector1">
            <a:avLst/>
          </a:prstGeom>
          <a:noFill/>
          <a:ln cap="flat" cmpd="sng" w="9525">
            <a:solidFill>
              <a:srgbClr val="FF0000"/>
            </a:solidFill>
            <a:prstDash val="dash"/>
            <a:round/>
            <a:headEnd len="med" w="med" type="none"/>
            <a:tailEnd len="med" w="med" type="none"/>
          </a:ln>
        </p:spPr>
      </p:cxnSp>
      <p:cxnSp>
        <p:nvCxnSpPr>
          <p:cNvPr id="777" name="Google Shape;777;p54"/>
          <p:cNvCxnSpPr/>
          <p:nvPr/>
        </p:nvCxnSpPr>
        <p:spPr>
          <a:xfrm rot="10800000">
            <a:off x="1233675" y="2869075"/>
            <a:ext cx="12300" cy="144600"/>
          </a:xfrm>
          <a:prstGeom prst="straightConnector1">
            <a:avLst/>
          </a:prstGeom>
          <a:noFill/>
          <a:ln cap="flat" cmpd="sng" w="9525">
            <a:solidFill>
              <a:srgbClr val="FF0000"/>
            </a:solidFill>
            <a:prstDash val="solid"/>
            <a:round/>
            <a:headEnd len="med" w="med" type="none"/>
            <a:tailEnd len="med" w="med" type="none"/>
          </a:ln>
        </p:spPr>
      </p:cxnSp>
      <p:sp>
        <p:nvSpPr>
          <p:cNvPr id="778" name="Google Shape;778;p54"/>
          <p:cNvSpPr txBox="1"/>
          <p:nvPr/>
        </p:nvSpPr>
        <p:spPr>
          <a:xfrm>
            <a:off x="1951825" y="2539825"/>
            <a:ext cx="4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r</a:t>
            </a:r>
            <a:r>
              <a:rPr b="1" baseline="-25000" lang="en-GB">
                <a:latin typeface="Lato"/>
                <a:ea typeface="Lato"/>
                <a:cs typeface="Lato"/>
                <a:sym typeface="Lato"/>
              </a:rPr>
              <a:t>s</a:t>
            </a:r>
            <a:endParaRPr b="1" baseline="-25000">
              <a:latin typeface="Lato"/>
              <a:ea typeface="Lato"/>
              <a:cs typeface="Lato"/>
              <a:sym typeface="Lato"/>
            </a:endParaRPr>
          </a:p>
        </p:txBody>
      </p:sp>
      <p:cxnSp>
        <p:nvCxnSpPr>
          <p:cNvPr id="779" name="Google Shape;779;p54"/>
          <p:cNvCxnSpPr/>
          <p:nvPr/>
        </p:nvCxnSpPr>
        <p:spPr>
          <a:xfrm flipH="1" rot="10800000">
            <a:off x="865425" y="2755975"/>
            <a:ext cx="98100" cy="30600"/>
          </a:xfrm>
          <a:prstGeom prst="straightConnector1">
            <a:avLst/>
          </a:prstGeom>
          <a:noFill/>
          <a:ln cap="flat" cmpd="sng" w="9525">
            <a:solidFill>
              <a:srgbClr val="FF0000"/>
            </a:solidFill>
            <a:prstDash val="solid"/>
            <a:round/>
            <a:headEnd len="med" w="med" type="none"/>
            <a:tailEnd len="med" w="med" type="none"/>
          </a:ln>
        </p:spPr>
      </p:cxnSp>
      <p:cxnSp>
        <p:nvCxnSpPr>
          <p:cNvPr id="780" name="Google Shape;780;p54"/>
          <p:cNvCxnSpPr/>
          <p:nvPr/>
        </p:nvCxnSpPr>
        <p:spPr>
          <a:xfrm rot="10800000">
            <a:off x="933025" y="2780400"/>
            <a:ext cx="110400" cy="171900"/>
          </a:xfrm>
          <a:prstGeom prst="straightConnector1">
            <a:avLst/>
          </a:prstGeom>
          <a:noFill/>
          <a:ln cap="flat" cmpd="sng" w="9525">
            <a:solidFill>
              <a:srgbClr val="FF0000"/>
            </a:solidFill>
            <a:prstDash val="dash"/>
            <a:round/>
            <a:headEnd len="med" w="med" type="none"/>
            <a:tailEnd len="med" w="med" type="none"/>
          </a:ln>
        </p:spPr>
      </p:cxnSp>
      <p:cxnSp>
        <p:nvCxnSpPr>
          <p:cNvPr id="781" name="Google Shape;781;p54"/>
          <p:cNvCxnSpPr/>
          <p:nvPr/>
        </p:nvCxnSpPr>
        <p:spPr>
          <a:xfrm flipH="1" rot="10800000">
            <a:off x="951375" y="2921775"/>
            <a:ext cx="128700" cy="61200"/>
          </a:xfrm>
          <a:prstGeom prst="straightConnector1">
            <a:avLst/>
          </a:prstGeom>
          <a:noFill/>
          <a:ln cap="flat" cmpd="sng" w="9525">
            <a:solidFill>
              <a:srgbClr val="FF0000"/>
            </a:solidFill>
            <a:prstDash val="solid"/>
            <a:round/>
            <a:headEnd len="med" w="med" type="none"/>
            <a:tailEnd len="med" w="med" type="none"/>
          </a:ln>
        </p:spPr>
      </p:cxnSp>
      <p:sp>
        <p:nvSpPr>
          <p:cNvPr id="782" name="Google Shape;782;p54"/>
          <p:cNvSpPr txBox="1"/>
          <p:nvPr/>
        </p:nvSpPr>
        <p:spPr>
          <a:xfrm>
            <a:off x="629575" y="2628750"/>
            <a:ext cx="521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r</a:t>
            </a:r>
            <a:r>
              <a:rPr b="1" baseline="-25000" lang="en-GB">
                <a:latin typeface="Lato"/>
                <a:ea typeface="Lato"/>
                <a:cs typeface="Lato"/>
                <a:sym typeface="Lato"/>
              </a:rPr>
              <a:t>b</a:t>
            </a:r>
            <a:endParaRPr b="1" baseline="-25000">
              <a:latin typeface="Lato"/>
              <a:ea typeface="Lato"/>
              <a:cs typeface="Lato"/>
              <a:sym typeface="Lato"/>
            </a:endParaRPr>
          </a:p>
        </p:txBody>
      </p:sp>
      <p:cxnSp>
        <p:nvCxnSpPr>
          <p:cNvPr id="783" name="Google Shape;783;p54"/>
          <p:cNvCxnSpPr/>
          <p:nvPr/>
        </p:nvCxnSpPr>
        <p:spPr>
          <a:xfrm flipH="1">
            <a:off x="773350" y="3197800"/>
            <a:ext cx="693600" cy="18300"/>
          </a:xfrm>
          <a:prstGeom prst="straightConnector1">
            <a:avLst/>
          </a:prstGeom>
          <a:noFill/>
          <a:ln cap="flat" cmpd="sng" w="9525">
            <a:solidFill>
              <a:srgbClr val="FF0000"/>
            </a:solidFill>
            <a:prstDash val="solid"/>
            <a:round/>
            <a:headEnd len="med" w="med" type="none"/>
            <a:tailEnd len="med" w="med" type="none"/>
          </a:ln>
        </p:spPr>
      </p:cxnSp>
      <p:cxnSp>
        <p:nvCxnSpPr>
          <p:cNvPr id="784" name="Google Shape;784;p54"/>
          <p:cNvCxnSpPr/>
          <p:nvPr/>
        </p:nvCxnSpPr>
        <p:spPr>
          <a:xfrm flipH="1">
            <a:off x="890000" y="3191675"/>
            <a:ext cx="294600" cy="110400"/>
          </a:xfrm>
          <a:prstGeom prst="straightConnector1">
            <a:avLst/>
          </a:prstGeom>
          <a:noFill/>
          <a:ln cap="flat" cmpd="sng" w="9525">
            <a:solidFill>
              <a:srgbClr val="FF0000"/>
            </a:solidFill>
            <a:prstDash val="solid"/>
            <a:round/>
            <a:headEnd len="med" w="med" type="none"/>
            <a:tailEnd len="med" w="med" type="none"/>
          </a:ln>
        </p:spPr>
      </p:cxnSp>
      <p:cxnSp>
        <p:nvCxnSpPr>
          <p:cNvPr id="785" name="Google Shape;785;p54"/>
          <p:cNvCxnSpPr/>
          <p:nvPr/>
        </p:nvCxnSpPr>
        <p:spPr>
          <a:xfrm>
            <a:off x="2909325" y="2344650"/>
            <a:ext cx="570900" cy="1356300"/>
          </a:xfrm>
          <a:prstGeom prst="straightConnector1">
            <a:avLst/>
          </a:prstGeom>
          <a:noFill/>
          <a:ln cap="flat" cmpd="sng" w="9525">
            <a:solidFill>
              <a:srgbClr val="FF0000"/>
            </a:solidFill>
            <a:prstDash val="solid"/>
            <a:round/>
            <a:headEnd len="med" w="med" type="none"/>
            <a:tailEnd len="med" w="med" type="none"/>
          </a:ln>
        </p:spPr>
      </p:cxnSp>
      <p:sp>
        <p:nvSpPr>
          <p:cNvPr id="786" name="Google Shape;786;p54"/>
          <p:cNvSpPr/>
          <p:nvPr/>
        </p:nvSpPr>
        <p:spPr>
          <a:xfrm>
            <a:off x="3222350" y="3289875"/>
            <a:ext cx="92075" cy="74675"/>
          </a:xfrm>
          <a:custGeom>
            <a:rect b="b" l="l" r="r" t="t"/>
            <a:pathLst>
              <a:path extrusionOk="0" h="2987" w="3683">
                <a:moveTo>
                  <a:pt x="0" y="982"/>
                </a:moveTo>
                <a:cubicBezTo>
                  <a:pt x="327" y="1309"/>
                  <a:pt x="1350" y="3110"/>
                  <a:pt x="1964" y="2946"/>
                </a:cubicBezTo>
                <a:cubicBezTo>
                  <a:pt x="2578" y="2782"/>
                  <a:pt x="3397" y="491"/>
                  <a:pt x="3683" y="0"/>
                </a:cubicBezTo>
              </a:path>
            </a:pathLst>
          </a:custGeom>
          <a:noFill/>
          <a:ln cap="flat" cmpd="sng" w="9525">
            <a:solidFill>
              <a:srgbClr val="FF0000"/>
            </a:solidFill>
            <a:prstDash val="solid"/>
            <a:round/>
            <a:headEnd len="med" w="med" type="none"/>
            <a:tailEnd len="med" w="med" type="none"/>
          </a:ln>
        </p:spPr>
      </p:sp>
      <p:sp>
        <p:nvSpPr>
          <p:cNvPr id="787" name="Google Shape;787;p54"/>
          <p:cNvSpPr/>
          <p:nvPr/>
        </p:nvSpPr>
        <p:spPr>
          <a:xfrm rot="4347500">
            <a:off x="860151" y="3213676"/>
            <a:ext cx="92075" cy="74675"/>
          </a:xfrm>
          <a:custGeom>
            <a:rect b="b" l="l" r="r" t="t"/>
            <a:pathLst>
              <a:path extrusionOk="0" h="2987" w="3683">
                <a:moveTo>
                  <a:pt x="0" y="982"/>
                </a:moveTo>
                <a:cubicBezTo>
                  <a:pt x="327" y="1309"/>
                  <a:pt x="1350" y="3110"/>
                  <a:pt x="1964" y="2946"/>
                </a:cubicBezTo>
                <a:cubicBezTo>
                  <a:pt x="2578" y="2782"/>
                  <a:pt x="3397" y="491"/>
                  <a:pt x="3683" y="0"/>
                </a:cubicBezTo>
              </a:path>
            </a:pathLst>
          </a:custGeom>
          <a:noFill/>
          <a:ln cap="flat" cmpd="sng" w="9525">
            <a:solidFill>
              <a:srgbClr val="FF0000"/>
            </a:solidFill>
            <a:prstDash val="solid"/>
            <a:round/>
            <a:headEnd len="med" w="med" type="none"/>
            <a:tailEnd len="med" w="med" type="none"/>
          </a:ln>
        </p:spPr>
      </p:sp>
      <p:sp>
        <p:nvSpPr>
          <p:cNvPr id="788" name="Google Shape;788;p54"/>
          <p:cNvSpPr txBox="1"/>
          <p:nvPr/>
        </p:nvSpPr>
        <p:spPr>
          <a:xfrm>
            <a:off x="2847863" y="3310475"/>
            <a:ext cx="4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F</a:t>
            </a:r>
            <a:r>
              <a:rPr b="1" baseline="-25000" lang="en-GB">
                <a:latin typeface="Lato"/>
                <a:ea typeface="Lato"/>
                <a:cs typeface="Lato"/>
                <a:sym typeface="Lato"/>
              </a:rPr>
              <a:t>m</a:t>
            </a:r>
            <a:endParaRPr b="1" baseline="-25000">
              <a:latin typeface="Lato"/>
              <a:ea typeface="Lato"/>
              <a:cs typeface="Lato"/>
              <a:sym typeface="Lato"/>
            </a:endParaRPr>
          </a:p>
        </p:txBody>
      </p:sp>
      <p:cxnSp>
        <p:nvCxnSpPr>
          <p:cNvPr id="789" name="Google Shape;789;p54"/>
          <p:cNvCxnSpPr/>
          <p:nvPr/>
        </p:nvCxnSpPr>
        <p:spPr>
          <a:xfrm flipH="1">
            <a:off x="1270450" y="3288800"/>
            <a:ext cx="583200" cy="13500"/>
          </a:xfrm>
          <a:prstGeom prst="straightConnector1">
            <a:avLst/>
          </a:prstGeom>
          <a:noFill/>
          <a:ln cap="flat" cmpd="sng" w="9525">
            <a:solidFill>
              <a:srgbClr val="FF0000"/>
            </a:solidFill>
            <a:prstDash val="solid"/>
            <a:round/>
            <a:headEnd len="med" w="med" type="none"/>
            <a:tailEnd len="med" w="med" type="triangle"/>
          </a:ln>
        </p:spPr>
      </p:cxnSp>
      <p:sp>
        <p:nvSpPr>
          <p:cNvPr id="790" name="Google Shape;790;p54"/>
          <p:cNvSpPr txBox="1"/>
          <p:nvPr/>
        </p:nvSpPr>
        <p:spPr>
          <a:xfrm>
            <a:off x="1317738" y="3153850"/>
            <a:ext cx="435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F</a:t>
            </a:r>
            <a:r>
              <a:rPr b="1" baseline="-25000" lang="en-GB">
                <a:latin typeface="Lato"/>
                <a:ea typeface="Lato"/>
                <a:cs typeface="Lato"/>
                <a:sym typeface="Lato"/>
              </a:rPr>
              <a:t>e</a:t>
            </a:r>
            <a:endParaRPr b="1" baseline="-25000">
              <a:latin typeface="Lato"/>
              <a:ea typeface="Lato"/>
              <a:cs typeface="Lato"/>
              <a:sym typeface="Lato"/>
            </a:endParaRPr>
          </a:p>
        </p:txBody>
      </p:sp>
      <p:sp>
        <p:nvSpPr>
          <p:cNvPr id="791" name="Google Shape;791;p54"/>
          <p:cNvSpPr txBox="1"/>
          <p:nvPr/>
        </p:nvSpPr>
        <p:spPr>
          <a:xfrm>
            <a:off x="3185633" y="3251950"/>
            <a:ext cx="2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θ</a:t>
            </a:r>
            <a:endParaRPr b="1" baseline="-25000">
              <a:latin typeface="Lato"/>
              <a:ea typeface="Lato"/>
              <a:cs typeface="Lato"/>
              <a:sym typeface="Lato"/>
            </a:endParaRPr>
          </a:p>
        </p:txBody>
      </p:sp>
      <p:sp>
        <p:nvSpPr>
          <p:cNvPr id="792" name="Google Shape;792;p54"/>
          <p:cNvSpPr txBox="1"/>
          <p:nvPr/>
        </p:nvSpPr>
        <p:spPr>
          <a:xfrm>
            <a:off x="638733" y="3127125"/>
            <a:ext cx="29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GB">
                <a:latin typeface="Lato"/>
                <a:ea typeface="Lato"/>
                <a:cs typeface="Lato"/>
                <a:sym typeface="Lato"/>
              </a:rPr>
              <a:t>θ</a:t>
            </a:r>
            <a:endParaRPr b="1" baseline="-25000">
              <a:latin typeface="Lato"/>
              <a:ea typeface="Lato"/>
              <a:cs typeface="Lato"/>
              <a:sym typeface="Lato"/>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96" name="Shape 796"/>
        <p:cNvGrpSpPr/>
        <p:nvPr/>
      </p:nvGrpSpPr>
      <p:grpSpPr>
        <a:xfrm>
          <a:off x="0" y="0"/>
          <a:ext cx="0" cy="0"/>
          <a:chOff x="0" y="0"/>
          <a:chExt cx="0" cy="0"/>
        </a:xfrm>
      </p:grpSpPr>
      <p:sp>
        <p:nvSpPr>
          <p:cNvPr id="797" name="Google Shape;797;p5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3D Printing Material was Decided On</a:t>
            </a:r>
            <a:endParaRPr/>
          </a:p>
        </p:txBody>
      </p:sp>
      <p:pic>
        <p:nvPicPr>
          <p:cNvPr id="798" name="Google Shape;798;p55"/>
          <p:cNvPicPr preferRelativeResize="0"/>
          <p:nvPr/>
        </p:nvPicPr>
        <p:blipFill>
          <a:blip r:embed="rId3">
            <a:alphaModFix/>
          </a:blip>
          <a:stretch>
            <a:fillRect/>
          </a:stretch>
        </p:blipFill>
        <p:spPr>
          <a:xfrm>
            <a:off x="152400" y="2448600"/>
            <a:ext cx="8839201" cy="849623"/>
          </a:xfrm>
          <a:prstGeom prst="rect">
            <a:avLst/>
          </a:prstGeom>
          <a:noFill/>
          <a:ln>
            <a:noFill/>
          </a:ln>
        </p:spPr>
      </p:pic>
      <p:sp>
        <p:nvSpPr>
          <p:cNvPr id="799" name="Google Shape;799;p55"/>
          <p:cNvSpPr txBox="1"/>
          <p:nvPr/>
        </p:nvSpPr>
        <p:spPr>
          <a:xfrm>
            <a:off x="843750" y="1405700"/>
            <a:ext cx="7456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a:t>
            </a:r>
            <a:r>
              <a:rPr lang="en-GB">
                <a:solidFill>
                  <a:srgbClr val="FFFFFF"/>
                </a:solidFill>
                <a:latin typeface="Lato"/>
                <a:ea typeface="Lato"/>
                <a:cs typeface="Lato"/>
                <a:sym typeface="Lato"/>
              </a:rPr>
              <a:t>equirement:</a:t>
            </a:r>
            <a:r>
              <a:rPr lang="en-GB">
                <a:solidFill>
                  <a:srgbClr val="FFFFFF"/>
                </a:solidFill>
                <a:latin typeface="Lato"/>
                <a:ea typeface="Lato"/>
                <a:cs typeface="Lato"/>
                <a:sym typeface="Lato"/>
              </a:rPr>
              <a:t> 3D printing </a:t>
            </a:r>
            <a:r>
              <a:rPr lang="en-GB">
                <a:solidFill>
                  <a:srgbClr val="FFFFFF"/>
                </a:solidFill>
                <a:latin typeface="Lato"/>
                <a:ea typeface="Lato"/>
                <a:cs typeface="Lato"/>
                <a:sym typeface="Lato"/>
              </a:rPr>
              <a:t>materials</a:t>
            </a:r>
            <a:r>
              <a:rPr lang="en-GB">
                <a:solidFill>
                  <a:srgbClr val="FFFFFF"/>
                </a:solidFill>
                <a:latin typeface="Lato"/>
                <a:ea typeface="Lato"/>
                <a:cs typeface="Lato"/>
                <a:sym typeface="Lato"/>
              </a:rPr>
              <a:t> shall be able to support forces applied by drone parts (Largest 6.6psi)</a:t>
            </a:r>
            <a:endParaRPr>
              <a:solidFill>
                <a:srgbClr val="FFFFFF"/>
              </a:solidFill>
              <a:latin typeface="Lato"/>
              <a:ea typeface="Lato"/>
              <a:cs typeface="Lato"/>
              <a:sym typeface="Lato"/>
            </a:endParaRPr>
          </a:p>
        </p:txBody>
      </p:sp>
      <p:sp>
        <p:nvSpPr>
          <p:cNvPr id="800" name="Google Shape;800;p55"/>
          <p:cNvSpPr txBox="1"/>
          <p:nvPr/>
        </p:nvSpPr>
        <p:spPr>
          <a:xfrm>
            <a:off x="1102650" y="4128250"/>
            <a:ext cx="6938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All of these materials are </a:t>
            </a:r>
            <a:r>
              <a:rPr lang="en-GB">
                <a:solidFill>
                  <a:srgbClr val="FFFFFF"/>
                </a:solidFill>
                <a:latin typeface="Lato"/>
                <a:ea typeface="Lato"/>
                <a:cs typeface="Lato"/>
                <a:sym typeface="Lato"/>
              </a:rPr>
              <a:t>sufficiently</a:t>
            </a:r>
            <a:r>
              <a:rPr lang="en-GB">
                <a:solidFill>
                  <a:srgbClr val="FFFFFF"/>
                </a:solidFill>
                <a:latin typeface="Lato"/>
                <a:ea typeface="Lato"/>
                <a:cs typeface="Lato"/>
                <a:sym typeface="Lato"/>
              </a:rPr>
              <a:t> strong, however Nylon was selected due to its </a:t>
            </a:r>
            <a:r>
              <a:rPr lang="en-GB">
                <a:solidFill>
                  <a:srgbClr val="FFFFFF"/>
                </a:solidFill>
                <a:latin typeface="Lato"/>
                <a:ea typeface="Lato"/>
                <a:cs typeface="Lato"/>
                <a:sym typeface="Lato"/>
              </a:rPr>
              <a:t>higher</a:t>
            </a:r>
            <a:r>
              <a:rPr lang="en-GB">
                <a:solidFill>
                  <a:srgbClr val="FFFFFF"/>
                </a:solidFill>
                <a:latin typeface="Lato"/>
                <a:ea typeface="Lato"/>
                <a:cs typeface="Lato"/>
                <a:sym typeface="Lato"/>
              </a:rPr>
              <a:t> print accuracy and outside applications.</a:t>
            </a:r>
            <a:endParaRPr>
              <a:solidFill>
                <a:srgbClr val="FFFFFF"/>
              </a:solidFill>
              <a:latin typeface="Lato"/>
              <a:ea typeface="Lato"/>
              <a:cs typeface="Lato"/>
              <a:sym typeface="Lato"/>
            </a:endParaRPr>
          </a:p>
        </p:txBody>
      </p:sp>
      <p:sp>
        <p:nvSpPr>
          <p:cNvPr id="801" name="Google Shape;801;p55"/>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802" name="Google Shape;802;p55"/>
          <p:cNvSpPr/>
          <p:nvPr/>
        </p:nvSpPr>
        <p:spPr>
          <a:xfrm>
            <a:off x="6400800" y="2454775"/>
            <a:ext cx="2590800" cy="8373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3" name="Google Shape;803;p55"/>
          <p:cNvSpPr txBox="1"/>
          <p:nvPr/>
        </p:nvSpPr>
        <p:spPr>
          <a:xfrm>
            <a:off x="3203250" y="3345100"/>
            <a:ext cx="273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3D printing materials pugh chart</a:t>
            </a:r>
            <a:endParaRPr>
              <a:solidFill>
                <a:srgbClr val="FFFFFF"/>
              </a:solidFill>
              <a:latin typeface="Lato"/>
              <a:ea typeface="Lato"/>
              <a:cs typeface="Lato"/>
              <a:sym typeface="Lato"/>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7" name="Shape 807"/>
        <p:cNvGrpSpPr/>
        <p:nvPr/>
      </p:nvGrpSpPr>
      <p:grpSpPr>
        <a:xfrm>
          <a:off x="0" y="0"/>
          <a:ext cx="0" cy="0"/>
          <a:chOff x="0" y="0"/>
          <a:chExt cx="0" cy="0"/>
        </a:xfrm>
      </p:grpSpPr>
      <p:sp>
        <p:nvSpPr>
          <p:cNvPr id="808" name="Google Shape;808;p56"/>
          <p:cNvSpPr txBox="1"/>
          <p:nvPr>
            <p:ph type="title"/>
          </p:nvPr>
        </p:nvSpPr>
        <p:spPr>
          <a:xfrm>
            <a:off x="1297500" y="889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A Mount for Forward Facing Ultrasonic Sensors was Created to Increase Viewing Angle</a:t>
            </a:r>
            <a:endParaRPr>
              <a:solidFill>
                <a:srgbClr val="FFFFFF"/>
              </a:solidFill>
            </a:endParaRPr>
          </a:p>
        </p:txBody>
      </p:sp>
      <p:pic>
        <p:nvPicPr>
          <p:cNvPr id="809" name="Google Shape;809;p56"/>
          <p:cNvPicPr preferRelativeResize="0"/>
          <p:nvPr/>
        </p:nvPicPr>
        <p:blipFill>
          <a:blip r:embed="rId3">
            <a:alphaModFix/>
          </a:blip>
          <a:stretch>
            <a:fillRect/>
          </a:stretch>
        </p:blipFill>
        <p:spPr>
          <a:xfrm>
            <a:off x="2159374" y="1397024"/>
            <a:ext cx="4825249" cy="1602525"/>
          </a:xfrm>
          <a:prstGeom prst="rect">
            <a:avLst/>
          </a:prstGeom>
          <a:noFill/>
          <a:ln>
            <a:noFill/>
          </a:ln>
        </p:spPr>
      </p:pic>
      <p:cxnSp>
        <p:nvCxnSpPr>
          <p:cNvPr id="810" name="Google Shape;810;p56"/>
          <p:cNvCxnSpPr/>
          <p:nvPr/>
        </p:nvCxnSpPr>
        <p:spPr>
          <a:xfrm flipH="1" rot="10800000">
            <a:off x="2386850" y="1568950"/>
            <a:ext cx="4356900" cy="6600"/>
          </a:xfrm>
          <a:prstGeom prst="straightConnector1">
            <a:avLst/>
          </a:prstGeom>
          <a:noFill/>
          <a:ln cap="flat" cmpd="sng" w="9525">
            <a:solidFill>
              <a:srgbClr val="00FF00"/>
            </a:solidFill>
            <a:prstDash val="solid"/>
            <a:round/>
            <a:headEnd len="med" w="med" type="none"/>
            <a:tailEnd len="med" w="med" type="none"/>
          </a:ln>
        </p:spPr>
      </p:cxnSp>
      <p:sp>
        <p:nvSpPr>
          <p:cNvPr id="811" name="Google Shape;811;p56"/>
          <p:cNvSpPr txBox="1"/>
          <p:nvPr/>
        </p:nvSpPr>
        <p:spPr>
          <a:xfrm>
            <a:off x="4007100" y="1541925"/>
            <a:ext cx="5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7.3”</a:t>
            </a:r>
            <a:endParaRPr>
              <a:latin typeface="Lato"/>
              <a:ea typeface="Lato"/>
              <a:cs typeface="Lato"/>
              <a:sym typeface="Lato"/>
            </a:endParaRPr>
          </a:p>
        </p:txBody>
      </p:sp>
      <p:sp>
        <p:nvSpPr>
          <p:cNvPr id="812" name="Google Shape;812;p56"/>
          <p:cNvSpPr txBox="1"/>
          <p:nvPr/>
        </p:nvSpPr>
        <p:spPr>
          <a:xfrm>
            <a:off x="2108800" y="1891550"/>
            <a:ext cx="419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2</a:t>
            </a:r>
            <a:r>
              <a:rPr lang="en-GB">
                <a:latin typeface="Lato"/>
                <a:ea typeface="Lato"/>
                <a:cs typeface="Lato"/>
                <a:sym typeface="Lato"/>
              </a:rPr>
              <a:t>”</a:t>
            </a:r>
            <a:endParaRPr>
              <a:latin typeface="Lato"/>
              <a:ea typeface="Lato"/>
              <a:cs typeface="Lato"/>
              <a:sym typeface="Lato"/>
            </a:endParaRPr>
          </a:p>
        </p:txBody>
      </p:sp>
      <p:pic>
        <p:nvPicPr>
          <p:cNvPr id="813" name="Google Shape;813;p56"/>
          <p:cNvPicPr preferRelativeResize="0"/>
          <p:nvPr/>
        </p:nvPicPr>
        <p:blipFill rotWithShape="1">
          <a:blip r:embed="rId4">
            <a:alphaModFix/>
          </a:blip>
          <a:srcRect b="10573" l="5191" r="3418" t="7713"/>
          <a:stretch/>
        </p:blipFill>
        <p:spPr>
          <a:xfrm>
            <a:off x="2478762" y="3083850"/>
            <a:ext cx="4173074" cy="1519500"/>
          </a:xfrm>
          <a:prstGeom prst="rect">
            <a:avLst/>
          </a:prstGeom>
          <a:noFill/>
          <a:ln>
            <a:noFill/>
          </a:ln>
        </p:spPr>
      </p:pic>
      <p:cxnSp>
        <p:nvCxnSpPr>
          <p:cNvPr id="814" name="Google Shape;814;p56"/>
          <p:cNvCxnSpPr/>
          <p:nvPr/>
        </p:nvCxnSpPr>
        <p:spPr>
          <a:xfrm flipH="1" rot="10800000">
            <a:off x="3455900" y="3514350"/>
            <a:ext cx="1102800" cy="793200"/>
          </a:xfrm>
          <a:prstGeom prst="straightConnector1">
            <a:avLst/>
          </a:prstGeom>
          <a:noFill/>
          <a:ln cap="flat" cmpd="sng" w="9525">
            <a:solidFill>
              <a:schemeClr val="dk2"/>
            </a:solidFill>
            <a:prstDash val="solid"/>
            <a:round/>
            <a:headEnd len="med" w="med" type="none"/>
            <a:tailEnd len="med" w="med" type="none"/>
          </a:ln>
        </p:spPr>
      </p:cxnSp>
      <p:cxnSp>
        <p:nvCxnSpPr>
          <p:cNvPr id="815" name="Google Shape;815;p56"/>
          <p:cNvCxnSpPr/>
          <p:nvPr/>
        </p:nvCxnSpPr>
        <p:spPr>
          <a:xfrm rot="10800000">
            <a:off x="4585325" y="3534200"/>
            <a:ext cx="1136400" cy="759900"/>
          </a:xfrm>
          <a:prstGeom prst="straightConnector1">
            <a:avLst/>
          </a:prstGeom>
          <a:noFill/>
          <a:ln cap="flat" cmpd="sng" w="9525">
            <a:solidFill>
              <a:schemeClr val="dk2"/>
            </a:solidFill>
            <a:prstDash val="solid"/>
            <a:round/>
            <a:headEnd len="med" w="med" type="none"/>
            <a:tailEnd len="med" w="med" type="none"/>
          </a:ln>
        </p:spPr>
      </p:cxnSp>
      <p:cxnSp>
        <p:nvCxnSpPr>
          <p:cNvPr id="816" name="Google Shape;816;p56"/>
          <p:cNvCxnSpPr/>
          <p:nvPr/>
        </p:nvCxnSpPr>
        <p:spPr>
          <a:xfrm flipH="1" rot="10800000">
            <a:off x="4551825" y="3507300"/>
            <a:ext cx="20100" cy="759900"/>
          </a:xfrm>
          <a:prstGeom prst="straightConnector1">
            <a:avLst/>
          </a:prstGeom>
          <a:noFill/>
          <a:ln cap="flat" cmpd="sng" w="9525">
            <a:solidFill>
              <a:schemeClr val="dk2"/>
            </a:solidFill>
            <a:prstDash val="solid"/>
            <a:round/>
            <a:headEnd len="med" w="med" type="none"/>
            <a:tailEnd len="med" w="med" type="none"/>
          </a:ln>
        </p:spPr>
      </p:cxnSp>
      <p:sp>
        <p:nvSpPr>
          <p:cNvPr id="817" name="Google Shape;817;p56"/>
          <p:cNvSpPr txBox="1"/>
          <p:nvPr/>
        </p:nvSpPr>
        <p:spPr>
          <a:xfrm>
            <a:off x="4331400" y="3942650"/>
            <a:ext cx="48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15°</a:t>
            </a:r>
            <a:endParaRPr>
              <a:latin typeface="Lato"/>
              <a:ea typeface="Lato"/>
              <a:cs typeface="Lato"/>
              <a:sym typeface="Lato"/>
            </a:endParaRPr>
          </a:p>
        </p:txBody>
      </p:sp>
      <p:sp>
        <p:nvSpPr>
          <p:cNvPr id="818" name="Google Shape;818;p56"/>
          <p:cNvSpPr txBox="1"/>
          <p:nvPr/>
        </p:nvSpPr>
        <p:spPr>
          <a:xfrm>
            <a:off x="6964150" y="2889300"/>
            <a:ext cx="20856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Each ultrasonic has a range of 15° so by angling the outside sensors to be 7.5° away from the center, this increases the viewing range of the ultrasonics to 30°.</a:t>
            </a:r>
            <a:endParaRPr>
              <a:solidFill>
                <a:srgbClr val="FFFFFF"/>
              </a:solidFill>
              <a:latin typeface="Lato"/>
              <a:ea typeface="Lato"/>
              <a:cs typeface="Lato"/>
              <a:sym typeface="Lato"/>
            </a:endParaRPr>
          </a:p>
        </p:txBody>
      </p:sp>
      <p:sp>
        <p:nvSpPr>
          <p:cNvPr id="819" name="Google Shape;819;p56"/>
          <p:cNvSpPr txBox="1"/>
          <p:nvPr/>
        </p:nvSpPr>
        <p:spPr>
          <a:xfrm>
            <a:off x="4585325" y="3589725"/>
            <a:ext cx="564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7.5°</a:t>
            </a:r>
            <a:endParaRPr>
              <a:latin typeface="Lato"/>
              <a:ea typeface="Lato"/>
              <a:cs typeface="Lato"/>
              <a:sym typeface="Lato"/>
            </a:endParaRPr>
          </a:p>
        </p:txBody>
      </p:sp>
      <p:sp>
        <p:nvSpPr>
          <p:cNvPr id="820" name="Google Shape;820;p56"/>
          <p:cNvSpPr/>
          <p:nvPr/>
        </p:nvSpPr>
        <p:spPr>
          <a:xfrm>
            <a:off x="4558700" y="3589725"/>
            <a:ext cx="141200" cy="107575"/>
          </a:xfrm>
          <a:custGeom>
            <a:rect b="b" l="l" r="r" t="t"/>
            <a:pathLst>
              <a:path extrusionOk="0" h="4303" w="5648">
                <a:moveTo>
                  <a:pt x="0" y="4303"/>
                </a:moveTo>
                <a:cubicBezTo>
                  <a:pt x="2198" y="3424"/>
                  <a:pt x="4900" y="2245"/>
                  <a:pt x="5648" y="0"/>
                </a:cubicBezTo>
              </a:path>
            </a:pathLst>
          </a:custGeom>
          <a:noFill/>
          <a:ln cap="flat" cmpd="sng" w="9525">
            <a:solidFill>
              <a:schemeClr val="dk2"/>
            </a:solidFill>
            <a:prstDash val="solid"/>
            <a:round/>
            <a:headEnd len="med" w="med" type="none"/>
            <a:tailEnd len="med" w="med" type="none"/>
          </a:ln>
        </p:spPr>
      </p:sp>
      <p:sp>
        <p:nvSpPr>
          <p:cNvPr id="821" name="Google Shape;821;p56"/>
          <p:cNvSpPr/>
          <p:nvPr/>
        </p:nvSpPr>
        <p:spPr>
          <a:xfrm>
            <a:off x="4081175" y="3814475"/>
            <a:ext cx="1075775" cy="206125"/>
          </a:xfrm>
          <a:custGeom>
            <a:rect b="b" l="l" r="r" t="t"/>
            <a:pathLst>
              <a:path extrusionOk="0" h="8245" w="43031">
                <a:moveTo>
                  <a:pt x="0" y="0"/>
                </a:moveTo>
                <a:cubicBezTo>
                  <a:pt x="10162" y="10162"/>
                  <a:pt x="31073" y="10662"/>
                  <a:pt x="43031" y="2690"/>
                </a:cubicBezTo>
              </a:path>
            </a:pathLst>
          </a:custGeom>
          <a:noFill/>
          <a:ln cap="flat" cmpd="sng" w="9525">
            <a:solidFill>
              <a:schemeClr val="dk2"/>
            </a:solidFill>
            <a:prstDash val="solid"/>
            <a:round/>
            <a:headEnd len="med" w="med" type="none"/>
            <a:tailEnd len="med" w="med" type="none"/>
          </a:ln>
        </p:spPr>
      </p:sp>
      <p:sp>
        <p:nvSpPr>
          <p:cNvPr id="822" name="Google Shape;822;p56"/>
          <p:cNvSpPr txBox="1"/>
          <p:nvPr/>
        </p:nvSpPr>
        <p:spPr>
          <a:xfrm>
            <a:off x="853900" y="4588200"/>
            <a:ext cx="77655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this bracket will allow us to mount 3 </a:t>
            </a:r>
            <a:r>
              <a:rPr lang="en-GB">
                <a:solidFill>
                  <a:srgbClr val="FFFFFF"/>
                </a:solidFill>
                <a:latin typeface="Lato"/>
                <a:ea typeface="Lato"/>
                <a:cs typeface="Lato"/>
                <a:sym typeface="Lato"/>
              </a:rPr>
              <a:t>ultrasonics to the front of the drone in order to tell height and collision distance, with a wider detection range of 30°.</a:t>
            </a:r>
            <a:endParaRPr>
              <a:solidFill>
                <a:srgbClr val="FFFFFF"/>
              </a:solidFill>
              <a:latin typeface="Lato"/>
              <a:ea typeface="Lato"/>
              <a:cs typeface="Lato"/>
              <a:sym typeface="Lato"/>
            </a:endParaRPr>
          </a:p>
        </p:txBody>
      </p:sp>
      <p:sp>
        <p:nvSpPr>
          <p:cNvPr id="823" name="Google Shape;823;p56"/>
          <p:cNvSpPr txBox="1"/>
          <p:nvPr/>
        </p:nvSpPr>
        <p:spPr>
          <a:xfrm>
            <a:off x="73775" y="1606350"/>
            <a:ext cx="20856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The Center Ultrasonic sensor was tilted down at 45°,  in order </a:t>
            </a:r>
            <a:r>
              <a:rPr lang="en-GB">
                <a:solidFill>
                  <a:srgbClr val="FFFFFF"/>
                </a:solidFill>
                <a:latin typeface="Lato"/>
                <a:ea typeface="Lato"/>
                <a:cs typeface="Lato"/>
                <a:sym typeface="Lato"/>
              </a:rPr>
              <a:t>to</a:t>
            </a:r>
            <a:r>
              <a:rPr lang="en-GB">
                <a:solidFill>
                  <a:srgbClr val="FFFFFF"/>
                </a:solidFill>
                <a:latin typeface="Lato"/>
                <a:ea typeface="Lato"/>
                <a:cs typeface="Lato"/>
                <a:sym typeface="Lato"/>
              </a:rPr>
              <a:t> obtain the </a:t>
            </a:r>
            <a:r>
              <a:rPr lang="en-GB">
                <a:solidFill>
                  <a:srgbClr val="FFFFFF"/>
                </a:solidFill>
                <a:latin typeface="Lato"/>
                <a:ea typeface="Lato"/>
                <a:cs typeface="Lato"/>
                <a:sym typeface="Lato"/>
              </a:rPr>
              <a:t>height</a:t>
            </a:r>
            <a:r>
              <a:rPr lang="en-GB">
                <a:solidFill>
                  <a:srgbClr val="FFFFFF"/>
                </a:solidFill>
                <a:latin typeface="Lato"/>
                <a:ea typeface="Lato"/>
                <a:cs typeface="Lato"/>
                <a:sym typeface="Lato"/>
              </a:rPr>
              <a:t> of upcoming </a:t>
            </a:r>
            <a:r>
              <a:rPr lang="en-GB">
                <a:solidFill>
                  <a:srgbClr val="FFFFFF"/>
                </a:solidFill>
                <a:latin typeface="Lato"/>
                <a:ea typeface="Lato"/>
                <a:cs typeface="Lato"/>
                <a:sym typeface="Lato"/>
              </a:rPr>
              <a:t>obstacles.</a:t>
            </a:r>
            <a:endParaRPr>
              <a:solidFill>
                <a:srgbClr val="FFFFFF"/>
              </a:solidFill>
              <a:latin typeface="Lato"/>
              <a:ea typeface="Lato"/>
              <a:cs typeface="Lato"/>
              <a:sym typeface="Lato"/>
            </a:endParaRPr>
          </a:p>
        </p:txBody>
      </p:sp>
      <p:sp>
        <p:nvSpPr>
          <p:cNvPr id="824" name="Google Shape;824;p56"/>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825" name="Google Shape;825;p56"/>
          <p:cNvSpPr txBox="1"/>
          <p:nvPr/>
        </p:nvSpPr>
        <p:spPr>
          <a:xfrm>
            <a:off x="3993663" y="2678200"/>
            <a:ext cx="11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Front View</a:t>
            </a:r>
            <a:endParaRPr>
              <a:latin typeface="Lato"/>
              <a:ea typeface="Lato"/>
              <a:cs typeface="Lato"/>
              <a:sym typeface="Lato"/>
            </a:endParaRPr>
          </a:p>
        </p:txBody>
      </p:sp>
      <p:sp>
        <p:nvSpPr>
          <p:cNvPr id="826" name="Google Shape;826;p56"/>
          <p:cNvSpPr txBox="1"/>
          <p:nvPr/>
        </p:nvSpPr>
        <p:spPr>
          <a:xfrm>
            <a:off x="4061100" y="3066775"/>
            <a:ext cx="1136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Top</a:t>
            </a:r>
            <a:r>
              <a:rPr lang="en-GB">
                <a:latin typeface="Lato"/>
                <a:ea typeface="Lato"/>
                <a:cs typeface="Lato"/>
                <a:sym typeface="Lato"/>
              </a:rPr>
              <a:t> View</a:t>
            </a:r>
            <a:endParaRPr>
              <a:latin typeface="Lato"/>
              <a:ea typeface="Lato"/>
              <a:cs typeface="Lato"/>
              <a:sym typeface="Lato"/>
            </a:endParaRPr>
          </a:p>
        </p:txBody>
      </p:sp>
      <p:pic>
        <p:nvPicPr>
          <p:cNvPr id="827" name="Google Shape;827;p56"/>
          <p:cNvPicPr preferRelativeResize="0"/>
          <p:nvPr/>
        </p:nvPicPr>
        <p:blipFill>
          <a:blip r:embed="rId5">
            <a:alphaModFix/>
          </a:blip>
          <a:stretch>
            <a:fillRect/>
          </a:stretch>
        </p:blipFill>
        <p:spPr>
          <a:xfrm>
            <a:off x="6503430" y="2496225"/>
            <a:ext cx="481200" cy="503324"/>
          </a:xfrm>
          <a:prstGeom prst="rect">
            <a:avLst/>
          </a:prstGeom>
          <a:noFill/>
          <a:ln>
            <a:noFill/>
          </a:ln>
        </p:spPr>
      </p:pic>
      <p:pic>
        <p:nvPicPr>
          <p:cNvPr id="828" name="Google Shape;828;p56"/>
          <p:cNvPicPr preferRelativeResize="0"/>
          <p:nvPr/>
        </p:nvPicPr>
        <p:blipFill>
          <a:blip r:embed="rId6">
            <a:alphaModFix/>
          </a:blip>
          <a:stretch>
            <a:fillRect/>
          </a:stretch>
        </p:blipFill>
        <p:spPr>
          <a:xfrm>
            <a:off x="6170628" y="4172424"/>
            <a:ext cx="481200" cy="430925"/>
          </a:xfrm>
          <a:prstGeom prst="rect">
            <a:avLst/>
          </a:prstGeom>
          <a:noFill/>
          <a:ln>
            <a:noFill/>
          </a:ln>
        </p:spPr>
      </p:pic>
      <p:cxnSp>
        <p:nvCxnSpPr>
          <p:cNvPr id="829" name="Google Shape;829;p56"/>
          <p:cNvCxnSpPr/>
          <p:nvPr/>
        </p:nvCxnSpPr>
        <p:spPr>
          <a:xfrm>
            <a:off x="2380125" y="1510550"/>
            <a:ext cx="0" cy="188400"/>
          </a:xfrm>
          <a:prstGeom prst="straightConnector1">
            <a:avLst/>
          </a:prstGeom>
          <a:noFill/>
          <a:ln cap="flat" cmpd="sng" w="9525">
            <a:solidFill>
              <a:srgbClr val="00FF00"/>
            </a:solidFill>
            <a:prstDash val="solid"/>
            <a:round/>
            <a:headEnd len="med" w="med" type="none"/>
            <a:tailEnd len="med" w="med" type="none"/>
          </a:ln>
        </p:spPr>
      </p:cxnSp>
      <p:cxnSp>
        <p:nvCxnSpPr>
          <p:cNvPr id="830" name="Google Shape;830;p56"/>
          <p:cNvCxnSpPr/>
          <p:nvPr/>
        </p:nvCxnSpPr>
        <p:spPr>
          <a:xfrm>
            <a:off x="6744025" y="1510550"/>
            <a:ext cx="0" cy="188400"/>
          </a:xfrm>
          <a:prstGeom prst="straightConnector1">
            <a:avLst/>
          </a:prstGeom>
          <a:noFill/>
          <a:ln cap="flat" cmpd="sng" w="9525">
            <a:solidFill>
              <a:srgbClr val="00FF00"/>
            </a:solidFill>
            <a:prstDash val="solid"/>
            <a:round/>
            <a:headEnd len="med" w="med" type="none"/>
            <a:tailEnd len="med" w="med" type="none"/>
          </a:ln>
        </p:spPr>
      </p:cxnSp>
      <p:cxnSp>
        <p:nvCxnSpPr>
          <p:cNvPr id="831" name="Google Shape;831;p56"/>
          <p:cNvCxnSpPr/>
          <p:nvPr/>
        </p:nvCxnSpPr>
        <p:spPr>
          <a:xfrm flipH="1">
            <a:off x="2288175" y="1566700"/>
            <a:ext cx="183900" cy="11100"/>
          </a:xfrm>
          <a:prstGeom prst="straightConnector1">
            <a:avLst/>
          </a:prstGeom>
          <a:noFill/>
          <a:ln cap="flat" cmpd="sng" w="9525">
            <a:solidFill>
              <a:srgbClr val="00FF00"/>
            </a:solidFill>
            <a:prstDash val="solid"/>
            <a:round/>
            <a:headEnd len="med" w="med" type="none"/>
            <a:tailEnd len="med" w="med" type="none"/>
          </a:ln>
        </p:spPr>
      </p:cxnSp>
      <p:cxnSp>
        <p:nvCxnSpPr>
          <p:cNvPr id="832" name="Google Shape;832;p56"/>
          <p:cNvCxnSpPr/>
          <p:nvPr/>
        </p:nvCxnSpPr>
        <p:spPr>
          <a:xfrm flipH="1">
            <a:off x="2296125" y="2781300"/>
            <a:ext cx="168000" cy="6600"/>
          </a:xfrm>
          <a:prstGeom prst="straightConnector1">
            <a:avLst/>
          </a:prstGeom>
          <a:noFill/>
          <a:ln cap="flat" cmpd="sng" w="9525">
            <a:solidFill>
              <a:srgbClr val="00FF00"/>
            </a:solidFill>
            <a:prstDash val="solid"/>
            <a:round/>
            <a:headEnd len="med" w="med" type="none"/>
            <a:tailEnd len="med" w="med" type="none"/>
          </a:ln>
        </p:spPr>
      </p:cxnSp>
      <p:sp>
        <p:nvSpPr>
          <p:cNvPr id="833" name="Google Shape;833;p56"/>
          <p:cNvSpPr txBox="1"/>
          <p:nvPr/>
        </p:nvSpPr>
        <p:spPr>
          <a:xfrm>
            <a:off x="998400" y="833700"/>
            <a:ext cx="7816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The sensors shall be able to monitor area in front of the drone in order to maintain constant height of 1 m.</a:t>
            </a:r>
            <a:endParaRPr>
              <a:solidFill>
                <a:srgbClr val="FFFFFF"/>
              </a:solidFill>
              <a:latin typeface="Lato"/>
              <a:ea typeface="Lato"/>
              <a:cs typeface="Lato"/>
              <a:sym typeface="Lato"/>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7" name="Shape 837"/>
        <p:cNvGrpSpPr/>
        <p:nvPr/>
      </p:nvGrpSpPr>
      <p:grpSpPr>
        <a:xfrm>
          <a:off x="0" y="0"/>
          <a:ext cx="0" cy="0"/>
          <a:chOff x="0" y="0"/>
          <a:chExt cx="0" cy="0"/>
        </a:xfrm>
      </p:grpSpPr>
      <p:sp>
        <p:nvSpPr>
          <p:cNvPr id="838" name="Google Shape;838;p57"/>
          <p:cNvSpPr txBox="1"/>
          <p:nvPr>
            <p:ph type="title"/>
          </p:nvPr>
        </p:nvSpPr>
        <p:spPr>
          <a:xfrm>
            <a:off x="1297500" y="393750"/>
            <a:ext cx="7038900" cy="5274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Heat Analysis done on Voltage Regulators</a:t>
            </a:r>
            <a:endParaRPr/>
          </a:p>
        </p:txBody>
      </p:sp>
      <p:sp>
        <p:nvSpPr>
          <p:cNvPr id="839" name="Google Shape;839;p57"/>
          <p:cNvSpPr txBox="1"/>
          <p:nvPr/>
        </p:nvSpPr>
        <p:spPr>
          <a:xfrm>
            <a:off x="1082250" y="772975"/>
            <a:ext cx="77121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Heat sink shall be required if worst case steady state temperature is greater than v</a:t>
            </a:r>
            <a:r>
              <a:rPr lang="en-GB">
                <a:solidFill>
                  <a:srgbClr val="FFFFFF"/>
                </a:solidFill>
                <a:latin typeface="Lato"/>
                <a:ea typeface="Lato"/>
                <a:cs typeface="Lato"/>
                <a:sym typeface="Lato"/>
              </a:rPr>
              <a:t>oltage</a:t>
            </a:r>
            <a:r>
              <a:rPr lang="en-GB">
                <a:solidFill>
                  <a:srgbClr val="FFFFFF"/>
                </a:solidFill>
                <a:latin typeface="Lato"/>
                <a:ea typeface="Lato"/>
                <a:cs typeface="Lato"/>
                <a:sym typeface="Lato"/>
              </a:rPr>
              <a:t> regulator max operating temperature (125</a:t>
            </a:r>
            <a:r>
              <a:rPr lang="en-GB">
                <a:solidFill>
                  <a:srgbClr val="FFFFFF"/>
                </a:solidFill>
                <a:latin typeface="Lato"/>
                <a:ea typeface="Lato"/>
                <a:cs typeface="Lato"/>
                <a:sym typeface="Lato"/>
              </a:rPr>
              <a:t>°C )</a:t>
            </a:r>
            <a:endParaRPr>
              <a:solidFill>
                <a:srgbClr val="FFFFFF"/>
              </a:solidFill>
              <a:latin typeface="Lato"/>
              <a:ea typeface="Lato"/>
              <a:cs typeface="Lato"/>
              <a:sym typeface="Lato"/>
            </a:endParaRPr>
          </a:p>
        </p:txBody>
      </p:sp>
      <p:pic>
        <p:nvPicPr>
          <p:cNvPr id="840" name="Google Shape;840;p57"/>
          <p:cNvPicPr preferRelativeResize="0"/>
          <p:nvPr/>
        </p:nvPicPr>
        <p:blipFill>
          <a:blip r:embed="rId3">
            <a:alphaModFix/>
          </a:blip>
          <a:stretch>
            <a:fillRect/>
          </a:stretch>
        </p:blipFill>
        <p:spPr>
          <a:xfrm>
            <a:off x="2334313" y="1388575"/>
            <a:ext cx="5207975" cy="2942201"/>
          </a:xfrm>
          <a:prstGeom prst="rect">
            <a:avLst/>
          </a:prstGeom>
          <a:noFill/>
          <a:ln>
            <a:noFill/>
          </a:ln>
        </p:spPr>
      </p:pic>
      <p:pic>
        <p:nvPicPr>
          <p:cNvPr id="841" name="Google Shape;841;p57"/>
          <p:cNvPicPr preferRelativeResize="0"/>
          <p:nvPr/>
        </p:nvPicPr>
        <p:blipFill>
          <a:blip r:embed="rId4">
            <a:alphaModFix/>
          </a:blip>
          <a:stretch>
            <a:fillRect/>
          </a:stretch>
        </p:blipFill>
        <p:spPr>
          <a:xfrm>
            <a:off x="2403263" y="3504250"/>
            <a:ext cx="971550" cy="790575"/>
          </a:xfrm>
          <a:prstGeom prst="rect">
            <a:avLst/>
          </a:prstGeom>
          <a:noFill/>
          <a:ln>
            <a:noFill/>
          </a:ln>
        </p:spPr>
      </p:pic>
      <p:sp>
        <p:nvSpPr>
          <p:cNvPr id="842" name="Google Shape;842;p57"/>
          <p:cNvSpPr txBox="1"/>
          <p:nvPr/>
        </p:nvSpPr>
        <p:spPr>
          <a:xfrm>
            <a:off x="6219250" y="1479175"/>
            <a:ext cx="127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Isometric</a:t>
            </a:r>
            <a:endParaRPr>
              <a:latin typeface="Lato"/>
              <a:ea typeface="Lato"/>
              <a:cs typeface="Lato"/>
              <a:sym typeface="Lato"/>
            </a:endParaRPr>
          </a:p>
          <a:p>
            <a:pPr indent="0" lvl="0" marL="0" rtl="0" algn="l">
              <a:spcBef>
                <a:spcPts val="0"/>
              </a:spcBef>
              <a:spcAft>
                <a:spcPts val="0"/>
              </a:spcAft>
              <a:buNone/>
            </a:pPr>
            <a:r>
              <a:rPr lang="en-GB">
                <a:latin typeface="Lato"/>
                <a:ea typeface="Lato"/>
                <a:cs typeface="Lato"/>
                <a:sym typeface="Lato"/>
              </a:rPr>
              <a:t>Top, Right</a:t>
            </a:r>
            <a:endParaRPr>
              <a:latin typeface="Lato"/>
              <a:ea typeface="Lato"/>
              <a:cs typeface="Lato"/>
              <a:sym typeface="Lato"/>
            </a:endParaRPr>
          </a:p>
        </p:txBody>
      </p:sp>
      <p:pic>
        <p:nvPicPr>
          <p:cNvPr id="843" name="Google Shape;843;p57"/>
          <p:cNvPicPr preferRelativeResize="0"/>
          <p:nvPr/>
        </p:nvPicPr>
        <p:blipFill>
          <a:blip r:embed="rId5">
            <a:alphaModFix/>
          </a:blip>
          <a:stretch>
            <a:fillRect/>
          </a:stretch>
        </p:blipFill>
        <p:spPr>
          <a:xfrm>
            <a:off x="7542300" y="1388575"/>
            <a:ext cx="1364300" cy="2942200"/>
          </a:xfrm>
          <a:prstGeom prst="rect">
            <a:avLst/>
          </a:prstGeom>
          <a:noFill/>
          <a:ln>
            <a:noFill/>
          </a:ln>
        </p:spPr>
      </p:pic>
      <p:sp>
        <p:nvSpPr>
          <p:cNvPr id="844" name="Google Shape;844;p57"/>
          <p:cNvSpPr txBox="1"/>
          <p:nvPr/>
        </p:nvSpPr>
        <p:spPr>
          <a:xfrm>
            <a:off x="1109400" y="4294825"/>
            <a:ext cx="6925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since the worst case steady state </a:t>
            </a:r>
            <a:r>
              <a:rPr lang="en-GB">
                <a:solidFill>
                  <a:srgbClr val="FFFFFF"/>
                </a:solidFill>
                <a:latin typeface="Lato"/>
                <a:ea typeface="Lato"/>
                <a:cs typeface="Lato"/>
                <a:sym typeface="Lato"/>
              </a:rPr>
              <a:t>Temperature</a:t>
            </a:r>
            <a:r>
              <a:rPr lang="en-GB">
                <a:solidFill>
                  <a:srgbClr val="FFFFFF"/>
                </a:solidFill>
                <a:latin typeface="Lato"/>
                <a:ea typeface="Lato"/>
                <a:cs typeface="Lato"/>
                <a:sym typeface="Lato"/>
              </a:rPr>
              <a:t> 80°C is within the operating </a:t>
            </a:r>
            <a:r>
              <a:rPr lang="en-GB">
                <a:solidFill>
                  <a:srgbClr val="FFFFFF"/>
                </a:solidFill>
                <a:latin typeface="Lato"/>
                <a:ea typeface="Lato"/>
                <a:cs typeface="Lato"/>
                <a:sym typeface="Lato"/>
              </a:rPr>
              <a:t>range</a:t>
            </a:r>
            <a:r>
              <a:rPr lang="en-GB">
                <a:solidFill>
                  <a:srgbClr val="FFFFFF"/>
                </a:solidFill>
                <a:latin typeface="Lato"/>
                <a:ea typeface="Lato"/>
                <a:cs typeface="Lato"/>
                <a:sym typeface="Lato"/>
              </a:rPr>
              <a:t> of the voltage regulators (40-125</a:t>
            </a:r>
            <a:r>
              <a:rPr lang="en-GB">
                <a:solidFill>
                  <a:srgbClr val="FFFFFF"/>
                </a:solidFill>
                <a:latin typeface="Lato"/>
                <a:ea typeface="Lato"/>
                <a:cs typeface="Lato"/>
                <a:sym typeface="Lato"/>
              </a:rPr>
              <a:t>°C </a:t>
            </a:r>
            <a:r>
              <a:rPr lang="en-GB">
                <a:solidFill>
                  <a:srgbClr val="FFFFFF"/>
                </a:solidFill>
                <a:latin typeface="Lato"/>
                <a:ea typeface="Lato"/>
                <a:cs typeface="Lato"/>
                <a:sym typeface="Lato"/>
              </a:rPr>
              <a:t>), </a:t>
            </a:r>
            <a:r>
              <a:rPr b="1" lang="en-GB">
                <a:solidFill>
                  <a:srgbClr val="FFFFFF"/>
                </a:solidFill>
                <a:latin typeface="Lato"/>
                <a:ea typeface="Lato"/>
                <a:cs typeface="Lato"/>
                <a:sym typeface="Lato"/>
              </a:rPr>
              <a:t>A </a:t>
            </a:r>
            <a:r>
              <a:rPr b="1" lang="en-GB">
                <a:solidFill>
                  <a:srgbClr val="FFFFFF"/>
                </a:solidFill>
                <a:latin typeface="Lato"/>
                <a:ea typeface="Lato"/>
                <a:cs typeface="Lato"/>
                <a:sym typeface="Lato"/>
              </a:rPr>
              <a:t>heat</a:t>
            </a:r>
            <a:r>
              <a:rPr b="1" lang="en-GB">
                <a:solidFill>
                  <a:srgbClr val="FFFFFF"/>
                </a:solidFill>
                <a:latin typeface="Lato"/>
                <a:ea typeface="Lato"/>
                <a:cs typeface="Lato"/>
                <a:sym typeface="Lato"/>
              </a:rPr>
              <a:t> sink is not needed, </a:t>
            </a:r>
            <a:r>
              <a:rPr lang="en-GB">
                <a:solidFill>
                  <a:srgbClr val="FFFFFF"/>
                </a:solidFill>
                <a:latin typeface="Lato"/>
                <a:ea typeface="Lato"/>
                <a:cs typeface="Lato"/>
                <a:sym typeface="Lato"/>
              </a:rPr>
              <a:t>more analysis may need to be done, as heat loss for other </a:t>
            </a:r>
            <a:r>
              <a:rPr lang="en-GB">
                <a:solidFill>
                  <a:srgbClr val="FFFFFF"/>
                </a:solidFill>
                <a:latin typeface="Lato"/>
                <a:ea typeface="Lato"/>
                <a:cs typeface="Lato"/>
                <a:sym typeface="Lato"/>
              </a:rPr>
              <a:t>electronics</a:t>
            </a:r>
            <a:r>
              <a:rPr lang="en-GB">
                <a:solidFill>
                  <a:srgbClr val="FFFFFF"/>
                </a:solidFill>
                <a:latin typeface="Lato"/>
                <a:ea typeface="Lato"/>
                <a:cs typeface="Lato"/>
                <a:sym typeface="Lato"/>
              </a:rPr>
              <a:t> is found.</a:t>
            </a:r>
            <a:endParaRPr>
              <a:solidFill>
                <a:srgbClr val="FFFFFF"/>
              </a:solidFill>
              <a:latin typeface="Lato"/>
              <a:ea typeface="Lato"/>
              <a:cs typeface="Lato"/>
              <a:sym typeface="Lato"/>
            </a:endParaRPr>
          </a:p>
        </p:txBody>
      </p:sp>
      <p:sp>
        <p:nvSpPr>
          <p:cNvPr id="845" name="Google Shape;845;p57"/>
          <p:cNvSpPr txBox="1"/>
          <p:nvPr/>
        </p:nvSpPr>
        <p:spPr>
          <a:xfrm>
            <a:off x="0" y="1748113"/>
            <a:ext cx="2299500" cy="1908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A Thermal Analysis of the PCB with voltage regulators, gondola, and envelope was done in Solidworks. </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(Gondola and envelope not included in image so PCB is </a:t>
            </a:r>
            <a:r>
              <a:rPr lang="en-GB">
                <a:solidFill>
                  <a:srgbClr val="FFFFFF"/>
                </a:solidFill>
                <a:latin typeface="Lato"/>
                <a:ea typeface="Lato"/>
                <a:cs typeface="Lato"/>
                <a:sym typeface="Lato"/>
              </a:rPr>
              <a:t>visible</a:t>
            </a:r>
            <a:r>
              <a:rPr lang="en-GB">
                <a:solidFill>
                  <a:srgbClr val="FFFFFF"/>
                </a:solidFill>
                <a:latin typeface="Lato"/>
                <a:ea typeface="Lato"/>
                <a:cs typeface="Lato"/>
                <a:sym typeface="Lato"/>
              </a:rPr>
              <a:t>)</a:t>
            </a:r>
            <a:endParaRPr>
              <a:solidFill>
                <a:srgbClr val="FFFFFF"/>
              </a:solidFill>
              <a:latin typeface="Lato"/>
              <a:ea typeface="Lato"/>
              <a:cs typeface="Lato"/>
              <a:sym typeface="Lato"/>
            </a:endParaRPr>
          </a:p>
        </p:txBody>
      </p:sp>
      <p:sp>
        <p:nvSpPr>
          <p:cNvPr id="846" name="Google Shape;846;p57"/>
          <p:cNvSpPr/>
          <p:nvPr/>
        </p:nvSpPr>
        <p:spPr>
          <a:xfrm>
            <a:off x="8027900" y="1748125"/>
            <a:ext cx="732900" cy="2016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7" name="Google Shape;847;p57"/>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cxnSp>
        <p:nvCxnSpPr>
          <p:cNvPr id="848" name="Google Shape;848;p57"/>
          <p:cNvCxnSpPr/>
          <p:nvPr/>
        </p:nvCxnSpPr>
        <p:spPr>
          <a:xfrm>
            <a:off x="4240400" y="1721550"/>
            <a:ext cx="1460400" cy="839700"/>
          </a:xfrm>
          <a:prstGeom prst="straightConnector1">
            <a:avLst/>
          </a:prstGeom>
          <a:noFill/>
          <a:ln cap="flat" cmpd="sng" w="19050">
            <a:solidFill>
              <a:srgbClr val="FF0000"/>
            </a:solidFill>
            <a:prstDash val="dash"/>
            <a:round/>
            <a:headEnd len="med" w="med" type="none"/>
            <a:tailEnd len="med" w="med" type="none"/>
          </a:ln>
        </p:spPr>
      </p:cxnSp>
      <p:cxnSp>
        <p:nvCxnSpPr>
          <p:cNvPr id="849" name="Google Shape;849;p57"/>
          <p:cNvCxnSpPr/>
          <p:nvPr/>
        </p:nvCxnSpPr>
        <p:spPr>
          <a:xfrm flipH="1" rot="10800000">
            <a:off x="4169825" y="1672075"/>
            <a:ext cx="120000" cy="77700"/>
          </a:xfrm>
          <a:prstGeom prst="straightConnector1">
            <a:avLst/>
          </a:prstGeom>
          <a:noFill/>
          <a:ln cap="flat" cmpd="sng" w="19050">
            <a:solidFill>
              <a:srgbClr val="FF0000"/>
            </a:solidFill>
            <a:prstDash val="solid"/>
            <a:round/>
            <a:headEnd len="med" w="med" type="none"/>
            <a:tailEnd len="med" w="med" type="none"/>
          </a:ln>
        </p:spPr>
      </p:cxnSp>
      <p:cxnSp>
        <p:nvCxnSpPr>
          <p:cNvPr id="850" name="Google Shape;850;p57"/>
          <p:cNvCxnSpPr/>
          <p:nvPr/>
        </p:nvCxnSpPr>
        <p:spPr>
          <a:xfrm flipH="1" rot="10800000">
            <a:off x="5617625" y="2510275"/>
            <a:ext cx="120000" cy="77700"/>
          </a:xfrm>
          <a:prstGeom prst="straightConnector1">
            <a:avLst/>
          </a:prstGeom>
          <a:noFill/>
          <a:ln cap="flat" cmpd="sng" w="19050">
            <a:solidFill>
              <a:srgbClr val="FF0000"/>
            </a:solidFill>
            <a:prstDash val="solid"/>
            <a:round/>
            <a:headEnd len="med" w="med" type="none"/>
            <a:tailEnd len="med" w="med" type="none"/>
          </a:ln>
        </p:spPr>
      </p:cxnSp>
      <p:cxnSp>
        <p:nvCxnSpPr>
          <p:cNvPr id="851" name="Google Shape;851;p57"/>
          <p:cNvCxnSpPr/>
          <p:nvPr/>
        </p:nvCxnSpPr>
        <p:spPr>
          <a:xfrm flipH="1">
            <a:off x="2751925" y="1721550"/>
            <a:ext cx="1481400" cy="853800"/>
          </a:xfrm>
          <a:prstGeom prst="straightConnector1">
            <a:avLst/>
          </a:prstGeom>
          <a:noFill/>
          <a:ln cap="flat" cmpd="sng" w="19050">
            <a:solidFill>
              <a:srgbClr val="FF0000"/>
            </a:solidFill>
            <a:prstDash val="dash"/>
            <a:round/>
            <a:headEnd len="med" w="med" type="none"/>
            <a:tailEnd len="med" w="med" type="none"/>
          </a:ln>
        </p:spPr>
      </p:cxnSp>
      <p:cxnSp>
        <p:nvCxnSpPr>
          <p:cNvPr id="852" name="Google Shape;852;p57"/>
          <p:cNvCxnSpPr/>
          <p:nvPr/>
        </p:nvCxnSpPr>
        <p:spPr>
          <a:xfrm>
            <a:off x="2716375" y="2517325"/>
            <a:ext cx="98700" cy="63600"/>
          </a:xfrm>
          <a:prstGeom prst="straightConnector1">
            <a:avLst/>
          </a:prstGeom>
          <a:noFill/>
          <a:ln cap="flat" cmpd="sng" w="19050">
            <a:solidFill>
              <a:srgbClr val="FF0000"/>
            </a:solidFill>
            <a:prstDash val="solid"/>
            <a:round/>
            <a:headEnd len="med" w="med" type="none"/>
            <a:tailEnd len="med" w="med" type="none"/>
          </a:ln>
        </p:spPr>
      </p:cxnSp>
      <p:sp>
        <p:nvSpPr>
          <p:cNvPr id="853" name="Google Shape;853;p57"/>
          <p:cNvSpPr txBox="1"/>
          <p:nvPr/>
        </p:nvSpPr>
        <p:spPr>
          <a:xfrm>
            <a:off x="3139350" y="1895150"/>
            <a:ext cx="3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Lato"/>
                <a:ea typeface="Lato"/>
                <a:cs typeface="Lato"/>
                <a:sym typeface="Lato"/>
              </a:rPr>
              <a:t>4”</a:t>
            </a:r>
            <a:endParaRPr>
              <a:solidFill>
                <a:srgbClr val="FF0000"/>
              </a:solidFill>
              <a:latin typeface="Lato"/>
              <a:ea typeface="Lato"/>
              <a:cs typeface="Lato"/>
              <a:sym typeface="Lato"/>
            </a:endParaRPr>
          </a:p>
        </p:txBody>
      </p:sp>
      <p:sp>
        <p:nvSpPr>
          <p:cNvPr id="854" name="Google Shape;854;p57"/>
          <p:cNvSpPr txBox="1"/>
          <p:nvPr/>
        </p:nvSpPr>
        <p:spPr>
          <a:xfrm>
            <a:off x="4823175" y="1789300"/>
            <a:ext cx="3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Lato"/>
                <a:ea typeface="Lato"/>
                <a:cs typeface="Lato"/>
                <a:sym typeface="Lato"/>
              </a:rPr>
              <a:t>4”</a:t>
            </a:r>
            <a:endParaRPr>
              <a:solidFill>
                <a:srgbClr val="FF0000"/>
              </a:solidFill>
              <a:latin typeface="Lato"/>
              <a:ea typeface="Lato"/>
              <a:cs typeface="Lato"/>
              <a:sym typeface="Lato"/>
            </a:endParaRPr>
          </a:p>
        </p:txBody>
      </p:sp>
      <p:cxnSp>
        <p:nvCxnSpPr>
          <p:cNvPr id="855" name="Google Shape;855;p57"/>
          <p:cNvCxnSpPr/>
          <p:nvPr/>
        </p:nvCxnSpPr>
        <p:spPr>
          <a:xfrm>
            <a:off x="4164175" y="1679125"/>
            <a:ext cx="98700" cy="63600"/>
          </a:xfrm>
          <a:prstGeom prst="straightConnector1">
            <a:avLst/>
          </a:prstGeom>
          <a:noFill/>
          <a:ln cap="flat" cmpd="sng" w="19050">
            <a:solidFill>
              <a:srgbClr val="FF0000"/>
            </a:solidFill>
            <a:prstDash val="solid"/>
            <a:round/>
            <a:headEnd len="med" w="med" type="none"/>
            <a:tailEnd len="med" w="med" type="none"/>
          </a:ln>
        </p:spPr>
      </p:cxnSp>
      <p:cxnSp>
        <p:nvCxnSpPr>
          <p:cNvPr id="856" name="Google Shape;856;p57"/>
          <p:cNvCxnSpPr/>
          <p:nvPr/>
        </p:nvCxnSpPr>
        <p:spPr>
          <a:xfrm flipH="1">
            <a:off x="4960225" y="2826750"/>
            <a:ext cx="2448300" cy="1418100"/>
          </a:xfrm>
          <a:prstGeom prst="straightConnector1">
            <a:avLst/>
          </a:prstGeom>
          <a:noFill/>
          <a:ln cap="flat" cmpd="sng" w="19050">
            <a:solidFill>
              <a:srgbClr val="00FF00"/>
            </a:solidFill>
            <a:prstDash val="dash"/>
            <a:round/>
            <a:headEnd len="med" w="med" type="none"/>
            <a:tailEnd len="med" w="med" type="none"/>
          </a:ln>
        </p:spPr>
      </p:cxnSp>
      <p:cxnSp>
        <p:nvCxnSpPr>
          <p:cNvPr id="857" name="Google Shape;857;p57"/>
          <p:cNvCxnSpPr/>
          <p:nvPr/>
        </p:nvCxnSpPr>
        <p:spPr>
          <a:xfrm>
            <a:off x="2434175" y="2801925"/>
            <a:ext cx="2497800" cy="1453500"/>
          </a:xfrm>
          <a:prstGeom prst="straightConnector1">
            <a:avLst/>
          </a:prstGeom>
          <a:noFill/>
          <a:ln cap="flat" cmpd="sng" w="19050">
            <a:solidFill>
              <a:srgbClr val="00FF00"/>
            </a:solidFill>
            <a:prstDash val="dash"/>
            <a:round/>
            <a:headEnd len="med" w="med" type="none"/>
            <a:tailEnd len="med" w="med" type="none"/>
          </a:ln>
        </p:spPr>
      </p:cxnSp>
      <p:cxnSp>
        <p:nvCxnSpPr>
          <p:cNvPr id="858" name="Google Shape;858;p57"/>
          <p:cNvCxnSpPr/>
          <p:nvPr/>
        </p:nvCxnSpPr>
        <p:spPr>
          <a:xfrm>
            <a:off x="7371650" y="2791175"/>
            <a:ext cx="84600" cy="49500"/>
          </a:xfrm>
          <a:prstGeom prst="straightConnector1">
            <a:avLst/>
          </a:prstGeom>
          <a:noFill/>
          <a:ln cap="flat" cmpd="sng" w="19050">
            <a:solidFill>
              <a:srgbClr val="00FF00"/>
            </a:solidFill>
            <a:prstDash val="dash"/>
            <a:round/>
            <a:headEnd len="med" w="med" type="none"/>
            <a:tailEnd len="med" w="med" type="none"/>
          </a:ln>
        </p:spPr>
      </p:cxnSp>
      <p:cxnSp>
        <p:nvCxnSpPr>
          <p:cNvPr id="859" name="Google Shape;859;p57"/>
          <p:cNvCxnSpPr/>
          <p:nvPr/>
        </p:nvCxnSpPr>
        <p:spPr>
          <a:xfrm>
            <a:off x="4857050" y="4238975"/>
            <a:ext cx="110100" cy="57900"/>
          </a:xfrm>
          <a:prstGeom prst="straightConnector1">
            <a:avLst/>
          </a:prstGeom>
          <a:noFill/>
          <a:ln cap="flat" cmpd="sng" w="19050">
            <a:solidFill>
              <a:srgbClr val="00FF00"/>
            </a:solidFill>
            <a:prstDash val="dash"/>
            <a:round/>
            <a:headEnd len="med" w="med" type="none"/>
            <a:tailEnd len="med" w="med" type="none"/>
          </a:ln>
        </p:spPr>
      </p:cxnSp>
      <p:cxnSp>
        <p:nvCxnSpPr>
          <p:cNvPr id="860" name="Google Shape;860;p57"/>
          <p:cNvCxnSpPr/>
          <p:nvPr/>
        </p:nvCxnSpPr>
        <p:spPr>
          <a:xfrm flipH="1">
            <a:off x="4902950" y="4223525"/>
            <a:ext cx="135300" cy="88800"/>
          </a:xfrm>
          <a:prstGeom prst="straightConnector1">
            <a:avLst/>
          </a:prstGeom>
          <a:noFill/>
          <a:ln cap="flat" cmpd="sng" w="19050">
            <a:solidFill>
              <a:srgbClr val="00FF00"/>
            </a:solidFill>
            <a:prstDash val="dash"/>
            <a:round/>
            <a:headEnd len="med" w="med" type="none"/>
            <a:tailEnd len="med" w="med" type="none"/>
          </a:ln>
        </p:spPr>
      </p:cxnSp>
      <p:cxnSp>
        <p:nvCxnSpPr>
          <p:cNvPr id="861" name="Google Shape;861;p57"/>
          <p:cNvCxnSpPr/>
          <p:nvPr/>
        </p:nvCxnSpPr>
        <p:spPr>
          <a:xfrm flipH="1">
            <a:off x="2368050" y="2751675"/>
            <a:ext cx="115500" cy="87600"/>
          </a:xfrm>
          <a:prstGeom prst="straightConnector1">
            <a:avLst/>
          </a:prstGeom>
          <a:noFill/>
          <a:ln cap="flat" cmpd="sng" w="19050">
            <a:solidFill>
              <a:srgbClr val="00FF00"/>
            </a:solidFill>
            <a:prstDash val="dash"/>
            <a:round/>
            <a:headEnd len="med" w="med" type="none"/>
            <a:tailEnd len="med" w="med" type="none"/>
          </a:ln>
        </p:spPr>
      </p:cxnSp>
      <p:sp>
        <p:nvSpPr>
          <p:cNvPr id="862" name="Google Shape;862;p57"/>
          <p:cNvSpPr txBox="1"/>
          <p:nvPr/>
        </p:nvSpPr>
        <p:spPr>
          <a:xfrm>
            <a:off x="6067775" y="3504250"/>
            <a:ext cx="59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7”</a:t>
            </a:r>
            <a:endParaRPr>
              <a:latin typeface="Lato"/>
              <a:ea typeface="Lato"/>
              <a:cs typeface="Lato"/>
              <a:sym typeface="Lato"/>
            </a:endParaRPr>
          </a:p>
        </p:txBody>
      </p:sp>
      <p:sp>
        <p:nvSpPr>
          <p:cNvPr id="863" name="Google Shape;863;p57"/>
          <p:cNvSpPr txBox="1"/>
          <p:nvPr/>
        </p:nvSpPr>
        <p:spPr>
          <a:xfrm>
            <a:off x="3383675" y="3543775"/>
            <a:ext cx="598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7”</a:t>
            </a:r>
            <a:endParaRPr>
              <a:latin typeface="Lato"/>
              <a:ea typeface="Lato"/>
              <a:cs typeface="Lato"/>
              <a:sym typeface="Lato"/>
            </a:endParaRPr>
          </a:p>
        </p:txBody>
      </p:sp>
      <p:cxnSp>
        <p:nvCxnSpPr>
          <p:cNvPr id="864" name="Google Shape;864;p57"/>
          <p:cNvCxnSpPr/>
          <p:nvPr/>
        </p:nvCxnSpPr>
        <p:spPr>
          <a:xfrm flipH="1">
            <a:off x="4233500" y="3414900"/>
            <a:ext cx="6900" cy="241800"/>
          </a:xfrm>
          <a:prstGeom prst="straightConnector1">
            <a:avLst/>
          </a:prstGeom>
          <a:noFill/>
          <a:ln cap="flat" cmpd="sng" w="19050">
            <a:solidFill>
              <a:srgbClr val="FF0000"/>
            </a:solidFill>
            <a:prstDash val="dot"/>
            <a:round/>
            <a:headEnd len="med" w="med" type="none"/>
            <a:tailEnd len="med" w="med" type="none"/>
          </a:ln>
        </p:spPr>
      </p:cxnSp>
      <p:cxnSp>
        <p:nvCxnSpPr>
          <p:cNvPr id="865" name="Google Shape;865;p57"/>
          <p:cNvCxnSpPr/>
          <p:nvPr/>
        </p:nvCxnSpPr>
        <p:spPr>
          <a:xfrm flipH="1" rot="10800000">
            <a:off x="4134550" y="3400925"/>
            <a:ext cx="183600" cy="6900"/>
          </a:xfrm>
          <a:prstGeom prst="straightConnector1">
            <a:avLst/>
          </a:prstGeom>
          <a:noFill/>
          <a:ln cap="flat" cmpd="sng" w="19050">
            <a:solidFill>
              <a:srgbClr val="FF0000"/>
            </a:solidFill>
            <a:prstDash val="solid"/>
            <a:round/>
            <a:headEnd len="med" w="med" type="none"/>
            <a:tailEnd len="med" w="med" type="none"/>
          </a:ln>
        </p:spPr>
      </p:cxnSp>
      <p:cxnSp>
        <p:nvCxnSpPr>
          <p:cNvPr id="866" name="Google Shape;866;p57"/>
          <p:cNvCxnSpPr/>
          <p:nvPr/>
        </p:nvCxnSpPr>
        <p:spPr>
          <a:xfrm flipH="1" rot="10800000">
            <a:off x="4134550" y="3629525"/>
            <a:ext cx="183600" cy="6900"/>
          </a:xfrm>
          <a:prstGeom prst="straightConnector1">
            <a:avLst/>
          </a:prstGeom>
          <a:noFill/>
          <a:ln cap="flat" cmpd="sng" w="19050">
            <a:solidFill>
              <a:srgbClr val="FF0000"/>
            </a:solidFill>
            <a:prstDash val="solid"/>
            <a:round/>
            <a:headEnd len="med" w="med" type="none"/>
            <a:tailEnd len="med" w="med" type="none"/>
          </a:ln>
        </p:spPr>
      </p:cxnSp>
      <p:sp>
        <p:nvSpPr>
          <p:cNvPr id="867" name="Google Shape;867;p57"/>
          <p:cNvSpPr txBox="1"/>
          <p:nvPr/>
        </p:nvSpPr>
        <p:spPr>
          <a:xfrm>
            <a:off x="4277238" y="3328575"/>
            <a:ext cx="388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Lato"/>
                <a:ea typeface="Lato"/>
                <a:cs typeface="Lato"/>
                <a:sym typeface="Lato"/>
              </a:rPr>
              <a:t>¼”</a:t>
            </a:r>
            <a:endParaRPr>
              <a:solidFill>
                <a:srgbClr val="FF0000"/>
              </a:solidFill>
              <a:latin typeface="Lato"/>
              <a:ea typeface="Lato"/>
              <a:cs typeface="Lato"/>
              <a:sym typeface="Lato"/>
            </a:endParaRPr>
          </a:p>
        </p:txBody>
      </p:sp>
      <p:sp>
        <p:nvSpPr>
          <p:cNvPr id="868" name="Google Shape;868;p57"/>
          <p:cNvSpPr txBox="1"/>
          <p:nvPr/>
        </p:nvSpPr>
        <p:spPr>
          <a:xfrm>
            <a:off x="3753550" y="2130775"/>
            <a:ext cx="73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PCB</a:t>
            </a:r>
            <a:endParaRPr>
              <a:latin typeface="Lato"/>
              <a:ea typeface="Lato"/>
              <a:cs typeface="Lato"/>
              <a:sym typeface="Lato"/>
            </a:endParaRPr>
          </a:p>
        </p:txBody>
      </p:sp>
      <p:sp>
        <p:nvSpPr>
          <p:cNvPr id="869" name="Google Shape;869;p57"/>
          <p:cNvSpPr txBox="1"/>
          <p:nvPr/>
        </p:nvSpPr>
        <p:spPr>
          <a:xfrm>
            <a:off x="5900813" y="2473413"/>
            <a:ext cx="1270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Aluminum plate</a:t>
            </a:r>
            <a:endParaRPr>
              <a:latin typeface="Lato"/>
              <a:ea typeface="Lato"/>
              <a:cs typeface="Lato"/>
              <a:sym typeface="Lato"/>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58"/>
          <p:cNvSpPr txBox="1"/>
          <p:nvPr>
            <p:ph type="title"/>
          </p:nvPr>
        </p:nvSpPr>
        <p:spPr>
          <a:xfrm>
            <a:off x="584925" y="269250"/>
            <a:ext cx="82431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CAD Design was Updated with All Parts to be Fabricatable</a:t>
            </a:r>
            <a:endParaRPr>
              <a:solidFill>
                <a:srgbClr val="FFFFFF"/>
              </a:solidFill>
            </a:endParaRPr>
          </a:p>
        </p:txBody>
      </p:sp>
      <p:pic>
        <p:nvPicPr>
          <p:cNvPr id="875" name="Google Shape;875;p58"/>
          <p:cNvPicPr preferRelativeResize="0"/>
          <p:nvPr/>
        </p:nvPicPr>
        <p:blipFill>
          <a:blip r:embed="rId3">
            <a:alphaModFix/>
          </a:blip>
          <a:stretch>
            <a:fillRect/>
          </a:stretch>
        </p:blipFill>
        <p:spPr>
          <a:xfrm>
            <a:off x="1419675" y="1231375"/>
            <a:ext cx="6165200" cy="3051525"/>
          </a:xfrm>
          <a:prstGeom prst="rect">
            <a:avLst/>
          </a:prstGeom>
          <a:noFill/>
          <a:ln>
            <a:noFill/>
          </a:ln>
        </p:spPr>
      </p:pic>
      <p:sp>
        <p:nvSpPr>
          <p:cNvPr id="876" name="Google Shape;876;p58"/>
          <p:cNvSpPr txBox="1"/>
          <p:nvPr/>
        </p:nvSpPr>
        <p:spPr>
          <a:xfrm>
            <a:off x="1009375" y="4166300"/>
            <a:ext cx="69858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With </a:t>
            </a:r>
            <a:r>
              <a:rPr lang="en-GB">
                <a:solidFill>
                  <a:srgbClr val="FFFFFF"/>
                </a:solidFill>
                <a:latin typeface="Lato"/>
                <a:ea typeface="Lato"/>
                <a:cs typeface="Lato"/>
                <a:sym typeface="Lato"/>
              </a:rPr>
              <a:t>many</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iterative</a:t>
            </a:r>
            <a:r>
              <a:rPr lang="en-GB">
                <a:solidFill>
                  <a:srgbClr val="FFFFFF"/>
                </a:solidFill>
                <a:latin typeface="Lato"/>
                <a:ea typeface="Lato"/>
                <a:cs typeface="Lato"/>
                <a:sym typeface="Lato"/>
              </a:rPr>
              <a:t> updates applied such as adding screws, nut, washer, and standoff attachments, the total system weight with payload is estimated to be 4.03kg. The CAD design is ready to be fabricated, as soon as the RC controller is finalized, so the </a:t>
            </a:r>
            <a:r>
              <a:rPr lang="en-GB">
                <a:solidFill>
                  <a:srgbClr val="FFFFFF"/>
                </a:solidFill>
                <a:latin typeface="Lato"/>
                <a:ea typeface="Lato"/>
                <a:cs typeface="Lato"/>
                <a:sym typeface="Lato"/>
              </a:rPr>
              <a:t>receiver</a:t>
            </a:r>
            <a:r>
              <a:rPr lang="en-GB">
                <a:solidFill>
                  <a:srgbClr val="FFFFFF"/>
                </a:solidFill>
                <a:latin typeface="Lato"/>
                <a:ea typeface="Lato"/>
                <a:cs typeface="Lato"/>
                <a:sym typeface="Lato"/>
              </a:rPr>
              <a:t> can be added to the CAD</a:t>
            </a:r>
            <a:endParaRPr>
              <a:solidFill>
                <a:srgbClr val="FFFFFF"/>
              </a:solidFill>
              <a:latin typeface="Lato"/>
              <a:ea typeface="Lato"/>
              <a:cs typeface="Lato"/>
              <a:sym typeface="Lato"/>
            </a:endParaRPr>
          </a:p>
        </p:txBody>
      </p:sp>
      <p:sp>
        <p:nvSpPr>
          <p:cNvPr id="877" name="Google Shape;877;p58"/>
          <p:cNvSpPr txBox="1"/>
          <p:nvPr/>
        </p:nvSpPr>
        <p:spPr>
          <a:xfrm>
            <a:off x="7173775" y="45400"/>
            <a:ext cx="19164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FFFF00"/>
                </a:solidFill>
                <a:latin typeface="Lato"/>
                <a:ea typeface="Lato"/>
                <a:cs typeface="Lato"/>
                <a:sym typeface="Lato"/>
              </a:rPr>
              <a:t>Delayed</a:t>
            </a:r>
            <a:r>
              <a:rPr lang="en-GB" sz="1300">
                <a:solidFill>
                  <a:srgbClr val="FFFF00"/>
                </a:solidFill>
                <a:latin typeface="Lato"/>
                <a:ea typeface="Lato"/>
                <a:cs typeface="Lato"/>
                <a:sym typeface="Lato"/>
              </a:rPr>
              <a:t>: Expected 3/21</a:t>
            </a:r>
            <a:endParaRPr b="1">
              <a:latin typeface="Lato"/>
              <a:ea typeface="Lato"/>
              <a:cs typeface="Lato"/>
              <a:sym typeface="Lato"/>
            </a:endParaRPr>
          </a:p>
        </p:txBody>
      </p:sp>
      <p:cxnSp>
        <p:nvCxnSpPr>
          <p:cNvPr id="878" name="Google Shape;878;p58"/>
          <p:cNvCxnSpPr/>
          <p:nvPr/>
        </p:nvCxnSpPr>
        <p:spPr>
          <a:xfrm>
            <a:off x="1654000" y="2568400"/>
            <a:ext cx="5755200" cy="33600"/>
          </a:xfrm>
          <a:prstGeom prst="straightConnector1">
            <a:avLst/>
          </a:prstGeom>
          <a:noFill/>
          <a:ln cap="flat" cmpd="sng" w="9525">
            <a:solidFill>
              <a:srgbClr val="38761D"/>
            </a:solidFill>
            <a:prstDash val="dash"/>
            <a:round/>
            <a:headEnd len="med" w="med" type="none"/>
            <a:tailEnd len="med" w="med" type="none"/>
          </a:ln>
        </p:spPr>
      </p:cxnSp>
      <p:cxnSp>
        <p:nvCxnSpPr>
          <p:cNvPr id="879" name="Google Shape;879;p58"/>
          <p:cNvCxnSpPr/>
          <p:nvPr/>
        </p:nvCxnSpPr>
        <p:spPr>
          <a:xfrm>
            <a:off x="4524925" y="1479175"/>
            <a:ext cx="0" cy="2124600"/>
          </a:xfrm>
          <a:prstGeom prst="straightConnector1">
            <a:avLst/>
          </a:prstGeom>
          <a:noFill/>
          <a:ln cap="flat" cmpd="sng" w="9525">
            <a:solidFill>
              <a:srgbClr val="38761D"/>
            </a:solidFill>
            <a:prstDash val="dash"/>
            <a:round/>
            <a:headEnd len="med" w="med" type="none"/>
            <a:tailEnd len="med" w="med" type="none"/>
          </a:ln>
        </p:spPr>
      </p:cxnSp>
      <p:sp>
        <p:nvSpPr>
          <p:cNvPr id="880" name="Google Shape;880;p58"/>
          <p:cNvSpPr txBox="1"/>
          <p:nvPr/>
        </p:nvSpPr>
        <p:spPr>
          <a:xfrm>
            <a:off x="4466675" y="1970000"/>
            <a:ext cx="656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40.1”</a:t>
            </a:r>
            <a:endParaRPr>
              <a:latin typeface="Lato"/>
              <a:ea typeface="Lato"/>
              <a:cs typeface="Lato"/>
              <a:sym typeface="Lato"/>
            </a:endParaRPr>
          </a:p>
        </p:txBody>
      </p:sp>
      <p:sp>
        <p:nvSpPr>
          <p:cNvPr id="881" name="Google Shape;881;p58"/>
          <p:cNvSpPr txBox="1"/>
          <p:nvPr/>
        </p:nvSpPr>
        <p:spPr>
          <a:xfrm>
            <a:off x="3666575" y="2299450"/>
            <a:ext cx="820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108.1”</a:t>
            </a:r>
            <a:endParaRPr>
              <a:latin typeface="Lato"/>
              <a:ea typeface="Lato"/>
              <a:cs typeface="Lato"/>
              <a:sym typeface="Lato"/>
            </a:endParaRPr>
          </a:p>
        </p:txBody>
      </p:sp>
      <p:cxnSp>
        <p:nvCxnSpPr>
          <p:cNvPr id="882" name="Google Shape;882;p58"/>
          <p:cNvCxnSpPr/>
          <p:nvPr/>
        </p:nvCxnSpPr>
        <p:spPr>
          <a:xfrm>
            <a:off x="4706475" y="3630700"/>
            <a:ext cx="0" cy="147900"/>
          </a:xfrm>
          <a:prstGeom prst="straightConnector1">
            <a:avLst/>
          </a:prstGeom>
          <a:noFill/>
          <a:ln cap="flat" cmpd="sng" w="9525">
            <a:solidFill>
              <a:srgbClr val="FF0000"/>
            </a:solidFill>
            <a:prstDash val="dash"/>
            <a:round/>
            <a:headEnd len="med" w="med" type="none"/>
            <a:tailEnd len="med" w="med" type="none"/>
          </a:ln>
        </p:spPr>
      </p:cxnSp>
      <p:cxnSp>
        <p:nvCxnSpPr>
          <p:cNvPr id="883" name="Google Shape;883;p58"/>
          <p:cNvCxnSpPr/>
          <p:nvPr/>
        </p:nvCxnSpPr>
        <p:spPr>
          <a:xfrm>
            <a:off x="4350100" y="3758450"/>
            <a:ext cx="363000" cy="6600"/>
          </a:xfrm>
          <a:prstGeom prst="straightConnector1">
            <a:avLst/>
          </a:prstGeom>
          <a:noFill/>
          <a:ln cap="flat" cmpd="sng" w="9525">
            <a:solidFill>
              <a:srgbClr val="FF0000"/>
            </a:solidFill>
            <a:prstDash val="dash"/>
            <a:round/>
            <a:headEnd len="med" w="med" type="none"/>
            <a:tailEnd len="med" w="med" type="none"/>
          </a:ln>
        </p:spPr>
      </p:cxnSp>
      <p:sp>
        <p:nvSpPr>
          <p:cNvPr id="884" name="Google Shape;884;p58"/>
          <p:cNvSpPr txBox="1"/>
          <p:nvPr/>
        </p:nvSpPr>
        <p:spPr>
          <a:xfrm>
            <a:off x="4353475" y="3778600"/>
            <a:ext cx="3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7”</a:t>
            </a:r>
            <a:endParaRPr sz="1000">
              <a:latin typeface="Lato"/>
              <a:ea typeface="Lato"/>
              <a:cs typeface="Lato"/>
              <a:sym typeface="Lato"/>
            </a:endParaRPr>
          </a:p>
        </p:txBody>
      </p:sp>
      <p:sp>
        <p:nvSpPr>
          <p:cNvPr id="885" name="Google Shape;885;p58"/>
          <p:cNvSpPr txBox="1"/>
          <p:nvPr/>
        </p:nvSpPr>
        <p:spPr>
          <a:xfrm>
            <a:off x="4690850" y="3535300"/>
            <a:ext cx="3429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5”</a:t>
            </a:r>
            <a:endParaRPr sz="1000">
              <a:latin typeface="Lato"/>
              <a:ea typeface="Lato"/>
              <a:cs typeface="Lato"/>
              <a:sym typeface="Lato"/>
            </a:endParaRPr>
          </a:p>
        </p:txBody>
      </p:sp>
      <p:cxnSp>
        <p:nvCxnSpPr>
          <p:cNvPr id="886" name="Google Shape;886;p58"/>
          <p:cNvCxnSpPr/>
          <p:nvPr/>
        </p:nvCxnSpPr>
        <p:spPr>
          <a:xfrm>
            <a:off x="1835525" y="2454100"/>
            <a:ext cx="423600" cy="6600"/>
          </a:xfrm>
          <a:prstGeom prst="straightConnector1">
            <a:avLst/>
          </a:prstGeom>
          <a:noFill/>
          <a:ln cap="flat" cmpd="sng" w="9525">
            <a:solidFill>
              <a:srgbClr val="0000FF"/>
            </a:solidFill>
            <a:prstDash val="dash"/>
            <a:round/>
            <a:headEnd len="med" w="med" type="none"/>
            <a:tailEnd len="med" w="med" type="none"/>
          </a:ln>
        </p:spPr>
      </p:cxnSp>
      <p:sp>
        <p:nvSpPr>
          <p:cNvPr id="887" name="Google Shape;887;p58"/>
          <p:cNvSpPr txBox="1"/>
          <p:nvPr/>
        </p:nvSpPr>
        <p:spPr>
          <a:xfrm>
            <a:off x="1949825" y="2149300"/>
            <a:ext cx="423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latin typeface="Lato"/>
                <a:ea typeface="Lato"/>
                <a:cs typeface="Lato"/>
                <a:sym typeface="Lato"/>
              </a:rPr>
              <a:t>9”</a:t>
            </a:r>
            <a:endParaRPr sz="1200">
              <a:latin typeface="Lato"/>
              <a:ea typeface="Lato"/>
              <a:cs typeface="Lato"/>
              <a:sym typeface="Lato"/>
            </a:endParaRPr>
          </a:p>
        </p:txBody>
      </p:sp>
      <p:cxnSp>
        <p:nvCxnSpPr>
          <p:cNvPr id="888" name="Google Shape;888;p58"/>
          <p:cNvCxnSpPr>
            <a:stCxn id="887" idx="2"/>
          </p:cNvCxnSpPr>
          <p:nvPr/>
        </p:nvCxnSpPr>
        <p:spPr>
          <a:xfrm>
            <a:off x="2161625" y="2518600"/>
            <a:ext cx="279000" cy="17400"/>
          </a:xfrm>
          <a:prstGeom prst="straightConnector1">
            <a:avLst/>
          </a:prstGeom>
          <a:noFill/>
          <a:ln cap="flat" cmpd="sng" w="9525">
            <a:solidFill>
              <a:srgbClr val="0000FF"/>
            </a:solidFill>
            <a:prstDash val="dash"/>
            <a:round/>
            <a:headEnd len="med" w="med" type="none"/>
            <a:tailEnd len="med" w="med" type="none"/>
          </a:ln>
        </p:spPr>
      </p:cxnSp>
      <p:sp>
        <p:nvSpPr>
          <p:cNvPr id="889" name="Google Shape;889;p58"/>
          <p:cNvSpPr txBox="1"/>
          <p:nvPr/>
        </p:nvSpPr>
        <p:spPr>
          <a:xfrm>
            <a:off x="2117825" y="2481100"/>
            <a:ext cx="504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latin typeface="Lato"/>
                <a:ea typeface="Lato"/>
                <a:cs typeface="Lato"/>
                <a:sym typeface="Lato"/>
              </a:rPr>
              <a:t>6”</a:t>
            </a:r>
            <a:endParaRPr sz="1000">
              <a:latin typeface="Lato"/>
              <a:ea typeface="Lato"/>
              <a:cs typeface="Lato"/>
              <a:sym typeface="Lato"/>
            </a:endParaRPr>
          </a:p>
        </p:txBody>
      </p:sp>
      <p:sp>
        <p:nvSpPr>
          <p:cNvPr id="890" name="Google Shape;890;p58"/>
          <p:cNvSpPr txBox="1"/>
          <p:nvPr/>
        </p:nvSpPr>
        <p:spPr>
          <a:xfrm>
            <a:off x="3974100" y="3919725"/>
            <a:ext cx="1195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Front View</a:t>
            </a:r>
            <a:endParaRPr>
              <a:latin typeface="Lato"/>
              <a:ea typeface="Lato"/>
              <a:cs typeface="Lato"/>
              <a:sym typeface="Lato"/>
            </a:endParaRPr>
          </a:p>
        </p:txBody>
      </p:sp>
      <p:pic>
        <p:nvPicPr>
          <p:cNvPr id="891" name="Google Shape;891;p58"/>
          <p:cNvPicPr preferRelativeResize="0"/>
          <p:nvPr/>
        </p:nvPicPr>
        <p:blipFill>
          <a:blip r:embed="rId4">
            <a:alphaModFix/>
          </a:blip>
          <a:stretch>
            <a:fillRect/>
          </a:stretch>
        </p:blipFill>
        <p:spPr>
          <a:xfrm>
            <a:off x="1442200" y="3535303"/>
            <a:ext cx="679075" cy="710297"/>
          </a:xfrm>
          <a:prstGeom prst="rect">
            <a:avLst/>
          </a:prstGeom>
          <a:noFill/>
          <a:ln>
            <a:noFill/>
          </a:ln>
        </p:spPr>
      </p:pic>
      <p:cxnSp>
        <p:nvCxnSpPr>
          <p:cNvPr id="892" name="Google Shape;892;p58"/>
          <p:cNvCxnSpPr>
            <a:stCxn id="889" idx="0"/>
          </p:cNvCxnSpPr>
          <p:nvPr/>
        </p:nvCxnSpPr>
        <p:spPr>
          <a:xfrm flipH="1">
            <a:off x="2363075" y="2481100"/>
            <a:ext cx="6900" cy="147900"/>
          </a:xfrm>
          <a:prstGeom prst="straightConnector1">
            <a:avLst/>
          </a:prstGeom>
          <a:noFill/>
          <a:ln cap="flat" cmpd="sng" w="9525">
            <a:solidFill>
              <a:srgbClr val="0000FF"/>
            </a:solidFill>
            <a:prstDash val="solid"/>
            <a:round/>
            <a:headEnd len="med" w="med" type="none"/>
            <a:tailEnd len="med" w="med" type="none"/>
          </a:ln>
        </p:spPr>
      </p:cxnSp>
      <p:cxnSp>
        <p:nvCxnSpPr>
          <p:cNvPr id="893" name="Google Shape;893;p58"/>
          <p:cNvCxnSpPr/>
          <p:nvPr/>
        </p:nvCxnSpPr>
        <p:spPr>
          <a:xfrm flipH="1">
            <a:off x="2070975" y="2482600"/>
            <a:ext cx="6600" cy="127200"/>
          </a:xfrm>
          <a:prstGeom prst="straightConnector1">
            <a:avLst/>
          </a:prstGeom>
          <a:noFill/>
          <a:ln cap="flat" cmpd="sng" w="9525">
            <a:solidFill>
              <a:srgbClr val="0000FF"/>
            </a:solidFill>
            <a:prstDash val="solid"/>
            <a:round/>
            <a:headEnd len="med" w="med" type="none"/>
            <a:tailEnd len="med" w="med" type="none"/>
          </a:ln>
        </p:spPr>
      </p:cxnSp>
      <p:cxnSp>
        <p:nvCxnSpPr>
          <p:cNvPr id="894" name="Google Shape;894;p58"/>
          <p:cNvCxnSpPr/>
          <p:nvPr/>
        </p:nvCxnSpPr>
        <p:spPr>
          <a:xfrm>
            <a:off x="1654000" y="2427200"/>
            <a:ext cx="0" cy="225300"/>
          </a:xfrm>
          <a:prstGeom prst="straightConnector1">
            <a:avLst/>
          </a:prstGeom>
          <a:noFill/>
          <a:ln cap="flat" cmpd="sng" w="19050">
            <a:solidFill>
              <a:srgbClr val="6AA84F"/>
            </a:solidFill>
            <a:prstDash val="solid"/>
            <a:round/>
            <a:headEnd len="med" w="med" type="none"/>
            <a:tailEnd len="med" w="med" type="none"/>
          </a:ln>
        </p:spPr>
      </p:cxnSp>
      <p:cxnSp>
        <p:nvCxnSpPr>
          <p:cNvPr id="895" name="Google Shape;895;p58"/>
          <p:cNvCxnSpPr/>
          <p:nvPr/>
        </p:nvCxnSpPr>
        <p:spPr>
          <a:xfrm>
            <a:off x="7409200" y="2510800"/>
            <a:ext cx="0" cy="225300"/>
          </a:xfrm>
          <a:prstGeom prst="straightConnector1">
            <a:avLst/>
          </a:prstGeom>
          <a:noFill/>
          <a:ln cap="flat" cmpd="sng" w="19050">
            <a:solidFill>
              <a:srgbClr val="6AA84F"/>
            </a:solidFill>
            <a:prstDash val="solid"/>
            <a:round/>
            <a:headEnd len="med" w="med" type="none"/>
            <a:tailEnd len="med" w="med" type="none"/>
          </a:ln>
        </p:spPr>
      </p:cxnSp>
      <p:cxnSp>
        <p:nvCxnSpPr>
          <p:cNvPr id="896" name="Google Shape;896;p58"/>
          <p:cNvCxnSpPr/>
          <p:nvPr/>
        </p:nvCxnSpPr>
        <p:spPr>
          <a:xfrm rot="10800000">
            <a:off x="4397200" y="1479175"/>
            <a:ext cx="282300" cy="0"/>
          </a:xfrm>
          <a:prstGeom prst="straightConnector1">
            <a:avLst/>
          </a:prstGeom>
          <a:noFill/>
          <a:ln cap="flat" cmpd="sng" w="19050">
            <a:solidFill>
              <a:srgbClr val="6AA84F"/>
            </a:solidFill>
            <a:prstDash val="solid"/>
            <a:round/>
            <a:headEnd len="med" w="med" type="none"/>
            <a:tailEnd len="med" w="med" type="none"/>
          </a:ln>
        </p:spPr>
      </p:cxnSp>
      <p:cxnSp>
        <p:nvCxnSpPr>
          <p:cNvPr id="897" name="Google Shape;897;p58"/>
          <p:cNvCxnSpPr/>
          <p:nvPr/>
        </p:nvCxnSpPr>
        <p:spPr>
          <a:xfrm>
            <a:off x="4332200" y="3731550"/>
            <a:ext cx="0" cy="107700"/>
          </a:xfrm>
          <a:prstGeom prst="straightConnector1">
            <a:avLst/>
          </a:prstGeom>
          <a:noFill/>
          <a:ln cap="flat" cmpd="sng" w="9525">
            <a:solidFill>
              <a:srgbClr val="FF0000"/>
            </a:solidFill>
            <a:prstDash val="solid"/>
            <a:round/>
            <a:headEnd len="med" w="med" type="none"/>
            <a:tailEnd len="med" w="med" type="none"/>
          </a:ln>
        </p:spPr>
      </p:cxnSp>
      <p:cxnSp>
        <p:nvCxnSpPr>
          <p:cNvPr id="898" name="Google Shape;898;p58"/>
          <p:cNvCxnSpPr/>
          <p:nvPr/>
        </p:nvCxnSpPr>
        <p:spPr>
          <a:xfrm>
            <a:off x="4713200" y="3731550"/>
            <a:ext cx="0" cy="107700"/>
          </a:xfrm>
          <a:prstGeom prst="straightConnector1">
            <a:avLst/>
          </a:prstGeom>
          <a:noFill/>
          <a:ln cap="flat" cmpd="sng" w="9525">
            <a:solidFill>
              <a:srgbClr val="FF0000"/>
            </a:solidFill>
            <a:prstDash val="solid"/>
            <a:round/>
            <a:headEnd len="med" w="med" type="none"/>
            <a:tailEnd len="med" w="med" type="none"/>
          </a:ln>
        </p:spPr>
      </p:cxnSp>
      <p:cxnSp>
        <p:nvCxnSpPr>
          <p:cNvPr id="899" name="Google Shape;899;p58"/>
          <p:cNvCxnSpPr/>
          <p:nvPr/>
        </p:nvCxnSpPr>
        <p:spPr>
          <a:xfrm rot="10800000">
            <a:off x="4637075" y="3762925"/>
            <a:ext cx="129900" cy="0"/>
          </a:xfrm>
          <a:prstGeom prst="straightConnector1">
            <a:avLst/>
          </a:prstGeom>
          <a:noFill/>
          <a:ln cap="flat" cmpd="sng" w="9525">
            <a:solidFill>
              <a:srgbClr val="FF0000"/>
            </a:solidFill>
            <a:prstDash val="solid"/>
            <a:round/>
            <a:headEnd len="med" w="med" type="none"/>
            <a:tailEnd len="med" w="med" type="none"/>
          </a:ln>
        </p:spPr>
      </p:cxnSp>
      <p:cxnSp>
        <p:nvCxnSpPr>
          <p:cNvPr id="900" name="Google Shape;900;p58"/>
          <p:cNvCxnSpPr/>
          <p:nvPr/>
        </p:nvCxnSpPr>
        <p:spPr>
          <a:xfrm rot="10800000">
            <a:off x="4637050" y="3610675"/>
            <a:ext cx="138900" cy="2100"/>
          </a:xfrm>
          <a:prstGeom prst="straightConnector1">
            <a:avLst/>
          </a:prstGeom>
          <a:noFill/>
          <a:ln cap="flat" cmpd="sng" w="9525">
            <a:solidFill>
              <a:srgbClr val="FF0000"/>
            </a:solidFill>
            <a:prstDash val="solid"/>
            <a:round/>
            <a:headEnd len="med" w="med" type="none"/>
            <a:tailEnd len="med" w="med" type="none"/>
          </a:ln>
        </p:spPr>
      </p:cxnSp>
      <p:cxnSp>
        <p:nvCxnSpPr>
          <p:cNvPr id="901" name="Google Shape;901;p58"/>
          <p:cNvCxnSpPr/>
          <p:nvPr/>
        </p:nvCxnSpPr>
        <p:spPr>
          <a:xfrm rot="10800000">
            <a:off x="4397200" y="3612775"/>
            <a:ext cx="282300" cy="0"/>
          </a:xfrm>
          <a:prstGeom prst="straightConnector1">
            <a:avLst/>
          </a:prstGeom>
          <a:noFill/>
          <a:ln cap="flat" cmpd="sng" w="19050">
            <a:solidFill>
              <a:srgbClr val="6AA84F"/>
            </a:solidFill>
            <a:prstDash val="solid"/>
            <a:round/>
            <a:headEnd len="med" w="med" type="none"/>
            <a:tailEnd len="med" w="med" type="none"/>
          </a:ln>
        </p:spPr>
      </p:cxnSp>
      <p:cxnSp>
        <p:nvCxnSpPr>
          <p:cNvPr id="902" name="Google Shape;902;p58"/>
          <p:cNvCxnSpPr/>
          <p:nvPr/>
        </p:nvCxnSpPr>
        <p:spPr>
          <a:xfrm flipH="1">
            <a:off x="2290325" y="2377900"/>
            <a:ext cx="6900" cy="147900"/>
          </a:xfrm>
          <a:prstGeom prst="straightConnector1">
            <a:avLst/>
          </a:prstGeom>
          <a:noFill/>
          <a:ln cap="flat" cmpd="sng" w="9525">
            <a:solidFill>
              <a:srgbClr val="0000FF"/>
            </a:solidFill>
            <a:prstDash val="solid"/>
            <a:round/>
            <a:headEnd len="med" w="med" type="none"/>
            <a:tailEnd len="med" w="med" type="none"/>
          </a:ln>
        </p:spPr>
      </p:cxnSp>
      <p:cxnSp>
        <p:nvCxnSpPr>
          <p:cNvPr id="903" name="Google Shape;903;p58"/>
          <p:cNvCxnSpPr/>
          <p:nvPr/>
        </p:nvCxnSpPr>
        <p:spPr>
          <a:xfrm flipH="1">
            <a:off x="1833125" y="2377900"/>
            <a:ext cx="6900" cy="147900"/>
          </a:xfrm>
          <a:prstGeom prst="straightConnector1">
            <a:avLst/>
          </a:prstGeom>
          <a:noFill/>
          <a:ln cap="flat" cmpd="sng" w="9525">
            <a:solidFill>
              <a:srgbClr val="0000FF"/>
            </a:solidFill>
            <a:prstDash val="solid"/>
            <a:round/>
            <a:headEnd len="med" w="med" type="none"/>
            <a:tailEnd len="med" w="med" type="none"/>
          </a:ln>
        </p:spPr>
      </p:cxnSp>
      <p:sp>
        <p:nvSpPr>
          <p:cNvPr id="904" name="Google Shape;904;p58"/>
          <p:cNvSpPr txBox="1"/>
          <p:nvPr/>
        </p:nvSpPr>
        <p:spPr>
          <a:xfrm>
            <a:off x="7664825" y="1231375"/>
            <a:ext cx="13179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Full CAD Assembly of the Drone with all parts ready for fabrication</a:t>
            </a:r>
            <a:endParaRPr>
              <a:solidFill>
                <a:srgbClr val="FFFFFF"/>
              </a:solidFill>
              <a:latin typeface="Lato"/>
              <a:ea typeface="Lato"/>
              <a:cs typeface="Lato"/>
              <a:sym typeface="Lato"/>
            </a:endParaRPr>
          </a:p>
        </p:txBody>
      </p:sp>
      <p:sp>
        <p:nvSpPr>
          <p:cNvPr id="905" name="Google Shape;905;p58"/>
          <p:cNvSpPr txBox="1"/>
          <p:nvPr/>
        </p:nvSpPr>
        <p:spPr>
          <a:xfrm>
            <a:off x="1499500" y="646938"/>
            <a:ext cx="64140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CAD design shall be fabricatable, and shall have a total mass with payload of &lt;4.5kg</a:t>
            </a:r>
            <a:endParaRPr>
              <a:solidFill>
                <a:srgbClr val="FFFFFF"/>
              </a:solidFill>
              <a:latin typeface="Lato"/>
              <a:ea typeface="Lato"/>
              <a:cs typeface="Lato"/>
              <a:sym typeface="Lato"/>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9" name="Shape 909"/>
        <p:cNvGrpSpPr/>
        <p:nvPr/>
      </p:nvGrpSpPr>
      <p:grpSpPr>
        <a:xfrm>
          <a:off x="0" y="0"/>
          <a:ext cx="0" cy="0"/>
          <a:chOff x="0" y="0"/>
          <a:chExt cx="0" cy="0"/>
        </a:xfrm>
      </p:grpSpPr>
      <p:sp>
        <p:nvSpPr>
          <p:cNvPr id="910" name="Google Shape;910;p5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Suppliers</a:t>
            </a:r>
            <a:r>
              <a:rPr lang="en-GB"/>
              <a:t> for Materials are Being Finalized</a:t>
            </a:r>
            <a:endParaRPr/>
          </a:p>
        </p:txBody>
      </p:sp>
      <p:sp>
        <p:nvSpPr>
          <p:cNvPr id="911" name="Google Shape;911;p59"/>
          <p:cNvSpPr txBox="1"/>
          <p:nvPr>
            <p:ph idx="1" type="body"/>
          </p:nvPr>
        </p:nvSpPr>
        <p:spPr>
          <a:xfrm>
            <a:off x="1297500" y="3718100"/>
            <a:ext cx="7038900" cy="7608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1200"/>
              </a:spcAft>
              <a:buNone/>
            </a:pPr>
            <a:r>
              <a:rPr lang="en-GB"/>
              <a:t>Conclusion: The vast majority of of our parts have the supplier finalized and can be ordered, Helium supplier has not been </a:t>
            </a:r>
            <a:r>
              <a:rPr lang="en-GB"/>
              <a:t>finalized</a:t>
            </a:r>
            <a:r>
              <a:rPr lang="en-GB"/>
              <a:t> as most </a:t>
            </a:r>
            <a:r>
              <a:rPr lang="en-GB"/>
              <a:t>retailer</a:t>
            </a:r>
            <a:r>
              <a:rPr lang="en-GB"/>
              <a:t> party stores are </a:t>
            </a:r>
            <a:r>
              <a:rPr lang="en-GB"/>
              <a:t>very</a:t>
            </a:r>
            <a:r>
              <a:rPr lang="en-GB"/>
              <a:t> expensive and I am </a:t>
            </a:r>
            <a:r>
              <a:rPr lang="en-GB"/>
              <a:t>still</a:t>
            </a:r>
            <a:r>
              <a:rPr lang="en-GB"/>
              <a:t> searching for a </a:t>
            </a:r>
            <a:r>
              <a:rPr lang="en-GB"/>
              <a:t>better</a:t>
            </a:r>
            <a:r>
              <a:rPr lang="en-GB"/>
              <a:t> supplier such as through the school.</a:t>
            </a:r>
            <a:endParaRPr/>
          </a:p>
        </p:txBody>
      </p:sp>
      <p:sp>
        <p:nvSpPr>
          <p:cNvPr id="912" name="Google Shape;912;p59"/>
          <p:cNvSpPr txBox="1"/>
          <p:nvPr/>
        </p:nvSpPr>
        <p:spPr>
          <a:xfrm>
            <a:off x="7321900" y="60525"/>
            <a:ext cx="17550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FF0000"/>
                </a:solidFill>
                <a:latin typeface="Lato"/>
                <a:ea typeface="Lato"/>
                <a:cs typeface="Lato"/>
                <a:sym typeface="Lato"/>
              </a:rPr>
              <a:t>Late</a:t>
            </a:r>
            <a:r>
              <a:rPr lang="en-GB" sz="1300">
                <a:solidFill>
                  <a:srgbClr val="FF0000"/>
                </a:solidFill>
                <a:latin typeface="Lato"/>
                <a:ea typeface="Lato"/>
                <a:cs typeface="Lato"/>
                <a:sym typeface="Lato"/>
              </a:rPr>
              <a:t>: Expected 3/25</a:t>
            </a:r>
            <a:endParaRPr b="1">
              <a:solidFill>
                <a:srgbClr val="FF0000"/>
              </a:solidFill>
              <a:latin typeface="Lato"/>
              <a:ea typeface="Lato"/>
              <a:cs typeface="Lato"/>
              <a:sym typeface="Lato"/>
            </a:endParaRPr>
          </a:p>
        </p:txBody>
      </p:sp>
      <p:sp>
        <p:nvSpPr>
          <p:cNvPr id="913" name="Google Shape;913;p59"/>
          <p:cNvSpPr txBox="1"/>
          <p:nvPr/>
        </p:nvSpPr>
        <p:spPr>
          <a:xfrm>
            <a:off x="1583400" y="1001800"/>
            <a:ext cx="597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All parts shall have a supplier that they can be obtained from</a:t>
            </a:r>
            <a:endParaRPr>
              <a:solidFill>
                <a:srgbClr val="FFFFFF"/>
              </a:solidFill>
              <a:latin typeface="Lato"/>
              <a:ea typeface="Lato"/>
              <a:cs typeface="Lato"/>
              <a:sym typeface="Lato"/>
            </a:endParaRPr>
          </a:p>
        </p:txBody>
      </p:sp>
      <p:sp>
        <p:nvSpPr>
          <p:cNvPr id="914" name="Google Shape;914;p59"/>
          <p:cNvSpPr txBox="1"/>
          <p:nvPr/>
        </p:nvSpPr>
        <p:spPr>
          <a:xfrm>
            <a:off x="1566600" y="1875875"/>
            <a:ext cx="6010800" cy="16932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Struggling</a:t>
            </a:r>
            <a:r>
              <a:rPr lang="en-GB">
                <a:solidFill>
                  <a:srgbClr val="FFFFFF"/>
                </a:solidFill>
                <a:latin typeface="Lato"/>
                <a:ea typeface="Lato"/>
                <a:cs typeface="Lato"/>
                <a:sym typeface="Lato"/>
              </a:rPr>
              <a:t> to find a helium supplier.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I have asked BELs and they say they do not know of any lab that uses helium. </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There are certain party stores that sell it but this is quite expensive</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Jonathan Glen (our client) thinks that there are on campus labs that will allow me to use their helium/ buy h</a:t>
            </a:r>
            <a:r>
              <a:rPr lang="en-GB">
                <a:solidFill>
                  <a:srgbClr val="FFFFFF"/>
                </a:solidFill>
                <a:latin typeface="Lato"/>
                <a:ea typeface="Lato"/>
                <a:cs typeface="Lato"/>
                <a:sym typeface="Lato"/>
              </a:rPr>
              <a:t>elium</a:t>
            </a:r>
            <a:r>
              <a:rPr lang="en-GB">
                <a:solidFill>
                  <a:srgbClr val="FFFFFF"/>
                </a:solidFill>
                <a:latin typeface="Lato"/>
                <a:ea typeface="Lato"/>
                <a:cs typeface="Lato"/>
                <a:sym typeface="Lato"/>
              </a:rPr>
              <a:t> through them. Do you know of any?</a:t>
            </a:r>
            <a:endParaRPr>
              <a:solidFill>
                <a:srgbClr val="FFFFFF"/>
              </a:solidFill>
              <a:latin typeface="Lato"/>
              <a:ea typeface="Lato"/>
              <a:cs typeface="Lato"/>
              <a:sym typeface="Lato"/>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6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Overview of Controls Progress</a:t>
            </a:r>
            <a:endParaRPr>
              <a:solidFill>
                <a:srgbClr val="FFFFFF"/>
              </a:solidFill>
            </a:endParaRPr>
          </a:p>
        </p:txBody>
      </p:sp>
      <p:sp>
        <p:nvSpPr>
          <p:cNvPr id="920" name="Google Shape;920;p60"/>
          <p:cNvSpPr txBox="1"/>
          <p:nvPr>
            <p:ph idx="1" type="body"/>
          </p:nvPr>
        </p:nvSpPr>
        <p:spPr>
          <a:xfrm>
            <a:off x="1297500" y="1567550"/>
            <a:ext cx="7038900" cy="2911200"/>
          </a:xfrm>
          <a:prstGeom prst="rect">
            <a:avLst/>
          </a:prstGeom>
          <a:ln>
            <a:noFill/>
          </a:ln>
        </p:spPr>
        <p:txBody>
          <a:bodyPr anchorCtr="0" anchor="t" bIns="91425" lIns="91425" spcFirstLastPara="1" rIns="91425" wrap="square" tIns="91425">
            <a:normAutofit fontScale="70000" lnSpcReduction="20000"/>
          </a:bodyPr>
          <a:lstStyle/>
          <a:p>
            <a:pPr indent="0" lvl="0" marL="0" rtl="0" algn="l">
              <a:spcBef>
                <a:spcPts val="0"/>
              </a:spcBef>
              <a:spcAft>
                <a:spcPts val="0"/>
              </a:spcAft>
              <a:buNone/>
            </a:pPr>
            <a:r>
              <a:rPr lang="en-GB"/>
              <a:t>Progress in meeting the Path following and terrain tracking milestone was made and broken down into the following slides </a:t>
            </a:r>
            <a:r>
              <a:rPr lang="en-GB">
                <a:solidFill>
                  <a:srgbClr val="FF0000"/>
                </a:solidFill>
              </a:rPr>
              <a:t>Late Due Date: 3/19 -  Expected 3/21</a:t>
            </a:r>
            <a:endParaRPr/>
          </a:p>
          <a:p>
            <a:pPr indent="-286385" lvl="0" marL="457200" rtl="0" algn="l">
              <a:spcBef>
                <a:spcPts val="1200"/>
              </a:spcBef>
              <a:spcAft>
                <a:spcPts val="0"/>
              </a:spcAft>
              <a:buSzPct val="100000"/>
              <a:buChar char="●"/>
            </a:pPr>
            <a:r>
              <a:rPr lang="en-GB">
                <a:solidFill>
                  <a:srgbClr val="FFFFFF"/>
                </a:solidFill>
              </a:rPr>
              <a:t>Small Angle Approximation Successfully Applied to the Rotation Matrix</a:t>
            </a:r>
            <a:r>
              <a:rPr lang="en-GB"/>
              <a:t> </a:t>
            </a:r>
            <a:r>
              <a:rPr lang="en-GB">
                <a:solidFill>
                  <a:srgbClr val="00FF00"/>
                </a:solidFill>
              </a:rPr>
              <a:t>Complete</a:t>
            </a:r>
            <a:endParaRPr/>
          </a:p>
          <a:p>
            <a:pPr indent="-286385" lvl="0" marL="457200" rtl="0" algn="l">
              <a:spcBef>
                <a:spcPts val="0"/>
              </a:spcBef>
              <a:spcAft>
                <a:spcPts val="0"/>
              </a:spcAft>
              <a:buSzPct val="100000"/>
              <a:buChar char="●"/>
            </a:pPr>
            <a:r>
              <a:rPr lang="en-GB"/>
              <a:t>Symbolic Solution of Linearized Plant Definition</a:t>
            </a:r>
            <a:r>
              <a:rPr lang="en-GB">
                <a:solidFill>
                  <a:srgbClr val="00FF00"/>
                </a:solidFill>
              </a:rPr>
              <a:t> Complete</a:t>
            </a:r>
            <a:endParaRPr>
              <a:solidFill>
                <a:srgbClr val="FFFFFF"/>
              </a:solidFill>
            </a:endParaRPr>
          </a:p>
          <a:p>
            <a:pPr indent="-286385" lvl="0" marL="457200" rtl="0" algn="l">
              <a:spcBef>
                <a:spcPts val="0"/>
              </a:spcBef>
              <a:spcAft>
                <a:spcPts val="0"/>
              </a:spcAft>
              <a:buSzPct val="100000"/>
              <a:buChar char="●"/>
            </a:pPr>
            <a:r>
              <a:rPr lang="en-GB"/>
              <a:t>Path Following and Terrain Tracking</a:t>
            </a:r>
            <a:r>
              <a:rPr lang="en-GB">
                <a:solidFill>
                  <a:srgbClr val="FF0000"/>
                </a:solidFill>
              </a:rPr>
              <a:t> Late </a:t>
            </a:r>
            <a:r>
              <a:rPr lang="en-GB">
                <a:solidFill>
                  <a:srgbClr val="FF0000"/>
                </a:solidFill>
              </a:rPr>
              <a:t>Due Date: 3/19 -  Expected 3/21</a:t>
            </a:r>
            <a:endParaRPr>
              <a:solidFill>
                <a:srgbClr val="FF0000"/>
              </a:solidFill>
            </a:endParaRPr>
          </a:p>
          <a:p>
            <a:pPr indent="0" lvl="0" marL="0" rtl="0" algn="l">
              <a:spcBef>
                <a:spcPts val="1200"/>
              </a:spcBef>
              <a:spcAft>
                <a:spcPts val="0"/>
              </a:spcAft>
              <a:buNone/>
            </a:pPr>
            <a:r>
              <a:rPr lang="en-GB">
                <a:solidFill>
                  <a:srgbClr val="FFFFFF"/>
                </a:solidFill>
              </a:rPr>
              <a:t>Previous Progress in the RC System Response </a:t>
            </a:r>
            <a:r>
              <a:rPr lang="en-GB">
                <a:solidFill>
                  <a:srgbClr val="00FF00"/>
                </a:solidFill>
              </a:rPr>
              <a:t>Complete</a:t>
            </a:r>
            <a:endParaRPr>
              <a:solidFill>
                <a:srgbClr val="00FF00"/>
              </a:solidFill>
            </a:endParaRPr>
          </a:p>
          <a:p>
            <a:pPr indent="-286385" lvl="0" marL="457200" rtl="0" algn="l">
              <a:spcBef>
                <a:spcPts val="1200"/>
              </a:spcBef>
              <a:spcAft>
                <a:spcPts val="0"/>
              </a:spcAft>
              <a:buClr>
                <a:srgbClr val="FFFFFF"/>
              </a:buClr>
              <a:buSzPct val="100000"/>
              <a:buChar char="●"/>
            </a:pPr>
            <a:r>
              <a:rPr lang="en-GB">
                <a:solidFill>
                  <a:srgbClr val="FFFFFF"/>
                </a:solidFill>
              </a:rPr>
              <a:t>Remote Control Servo Angle Calculation </a:t>
            </a:r>
            <a:r>
              <a:rPr lang="en-GB">
                <a:solidFill>
                  <a:srgbClr val="00FF00"/>
                </a:solidFill>
              </a:rPr>
              <a:t>Complete</a:t>
            </a:r>
            <a:endParaRPr>
              <a:solidFill>
                <a:srgbClr val="FFFFFF"/>
              </a:solidFill>
            </a:endParaRPr>
          </a:p>
          <a:p>
            <a:pPr indent="-286385" lvl="0" marL="457200" rtl="0" algn="l">
              <a:spcBef>
                <a:spcPts val="0"/>
              </a:spcBef>
              <a:spcAft>
                <a:spcPts val="0"/>
              </a:spcAft>
              <a:buClr>
                <a:srgbClr val="FFFFFF"/>
              </a:buClr>
              <a:buSzPct val="100000"/>
              <a:buChar char="●"/>
            </a:pPr>
            <a:r>
              <a:rPr lang="en-GB">
                <a:solidFill>
                  <a:srgbClr val="FFFFFF"/>
                </a:solidFill>
              </a:rPr>
              <a:t>Remote Control Throttle Adjustment </a:t>
            </a:r>
            <a:r>
              <a:rPr lang="en-GB">
                <a:solidFill>
                  <a:srgbClr val="00FF00"/>
                </a:solidFill>
              </a:rPr>
              <a:t>Complete</a:t>
            </a:r>
            <a:endParaRPr>
              <a:solidFill>
                <a:srgbClr val="FFFFFF"/>
              </a:solidFill>
            </a:endParaRPr>
          </a:p>
          <a:p>
            <a:pPr indent="0" lvl="0" marL="0" rtl="0" algn="l">
              <a:spcBef>
                <a:spcPts val="1200"/>
              </a:spcBef>
              <a:spcAft>
                <a:spcPts val="0"/>
              </a:spcAft>
              <a:buNone/>
            </a:pPr>
            <a:r>
              <a:rPr lang="en-GB">
                <a:solidFill>
                  <a:srgbClr val="FFFFFF"/>
                </a:solidFill>
              </a:rPr>
              <a:t>Upcoming Milestones</a:t>
            </a:r>
            <a:endParaRPr>
              <a:solidFill>
                <a:srgbClr val="FFFFFF"/>
              </a:solidFill>
            </a:endParaRPr>
          </a:p>
          <a:p>
            <a:pPr indent="-286385" lvl="0" marL="457200" rtl="0" algn="l">
              <a:spcBef>
                <a:spcPts val="1200"/>
              </a:spcBef>
              <a:spcAft>
                <a:spcPts val="0"/>
              </a:spcAft>
              <a:buClr>
                <a:srgbClr val="FFFFFF"/>
              </a:buClr>
              <a:buSzPct val="100000"/>
              <a:buChar char="●"/>
            </a:pPr>
            <a:r>
              <a:rPr lang="en-GB">
                <a:solidFill>
                  <a:srgbClr val="FFFFFF"/>
                </a:solidFill>
              </a:rPr>
              <a:t>Path Following and Terrain Tracking Design - Noisy Sensors: Due 4/12</a:t>
            </a:r>
            <a:endParaRPr>
              <a:solidFill>
                <a:srgbClr val="FFFFFF"/>
              </a:solidFill>
            </a:endParaRPr>
          </a:p>
          <a:p>
            <a:pPr indent="-286385" lvl="0" marL="457200" rtl="0" algn="l">
              <a:spcBef>
                <a:spcPts val="0"/>
              </a:spcBef>
              <a:spcAft>
                <a:spcPts val="0"/>
              </a:spcAft>
              <a:buClr>
                <a:srgbClr val="FFFFFF"/>
              </a:buClr>
              <a:buSzPct val="100000"/>
              <a:buChar char="●"/>
            </a:pPr>
            <a:r>
              <a:rPr lang="en-GB">
                <a:solidFill>
                  <a:srgbClr val="FFFFFF"/>
                </a:solidFill>
              </a:rPr>
              <a:t>Closed Loop Remote Control Design: Due 4/12</a:t>
            </a:r>
            <a:endParaRPr>
              <a:solidFill>
                <a:srgbClr val="FFFFFF"/>
              </a:solidFill>
            </a:endParaRPr>
          </a:p>
          <a:p>
            <a:pPr indent="0" lvl="0" marL="0" rtl="0" algn="l">
              <a:spcBef>
                <a:spcPts val="1200"/>
              </a:spcBef>
              <a:spcAft>
                <a:spcPts val="1200"/>
              </a:spcAft>
              <a:buNone/>
            </a:pPr>
            <a:r>
              <a:rPr lang="en-GB">
                <a:solidFill>
                  <a:srgbClr val="FFFFFF"/>
                </a:solidFill>
              </a:rPr>
              <a:t>Conclusion: We are approximately two days behind schedule  for the  autonomous control development, but have finished State State Definition of the System as well as Open Loop RC Response</a:t>
            </a:r>
            <a:endParaRPr>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6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The Standard Drone Rotation Matrix Needs Simplification</a:t>
            </a:r>
            <a:endParaRPr>
              <a:solidFill>
                <a:srgbClr val="FFFFFF"/>
              </a:solidFill>
            </a:endParaRPr>
          </a:p>
        </p:txBody>
      </p:sp>
      <p:sp>
        <p:nvSpPr>
          <p:cNvPr id="926" name="Google Shape;926;p61"/>
          <p:cNvSpPr txBox="1"/>
          <p:nvPr>
            <p:ph idx="1" type="body"/>
          </p:nvPr>
        </p:nvSpPr>
        <p:spPr>
          <a:xfrm>
            <a:off x="1297500" y="1307850"/>
            <a:ext cx="3274500" cy="2441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The Rotation Matrix, used to calculate the drone’s attitude, is highly nonlinear and is difficult to work with in control systems. </a:t>
            </a:r>
            <a:endParaRPr/>
          </a:p>
          <a:p>
            <a:pPr indent="0" lvl="0" marL="0" rtl="0" algn="l">
              <a:spcBef>
                <a:spcPts val="1200"/>
              </a:spcBef>
              <a:spcAft>
                <a:spcPts val="0"/>
              </a:spcAft>
              <a:buNone/>
            </a:pPr>
            <a:r>
              <a:rPr lang="en-GB"/>
              <a:t>The Figure to the right shows the standard drone setup and angles, and its rotation matrix is provided below. </a:t>
            </a:r>
            <a:endParaRPr/>
          </a:p>
          <a:p>
            <a:pPr indent="0" lvl="0" marL="0" rtl="0" algn="l">
              <a:spcBef>
                <a:spcPts val="1200"/>
              </a:spcBef>
              <a:spcAft>
                <a:spcPts val="1200"/>
              </a:spcAft>
              <a:buNone/>
            </a:pPr>
            <a:r>
              <a:rPr lang="en-GB"/>
              <a:t>However, we are designing a </a:t>
            </a:r>
            <a:r>
              <a:rPr lang="en-GB"/>
              <a:t>buoyant</a:t>
            </a:r>
            <a:r>
              <a:rPr lang="en-GB"/>
              <a:t> drone and tilt our motors instead of our entire drone body, so we can simplify the matrix on the next slide</a:t>
            </a:r>
            <a:endParaRPr/>
          </a:p>
        </p:txBody>
      </p:sp>
      <p:sp>
        <p:nvSpPr>
          <p:cNvPr id="927" name="Google Shape;927;p61"/>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pic>
        <p:nvPicPr>
          <p:cNvPr id="928" name="Google Shape;928;p61"/>
          <p:cNvPicPr preferRelativeResize="0"/>
          <p:nvPr/>
        </p:nvPicPr>
        <p:blipFill>
          <a:blip r:embed="rId3">
            <a:alphaModFix/>
          </a:blip>
          <a:stretch>
            <a:fillRect/>
          </a:stretch>
        </p:blipFill>
        <p:spPr>
          <a:xfrm>
            <a:off x="4708575" y="1003050"/>
            <a:ext cx="4267200" cy="3233031"/>
          </a:xfrm>
          <a:prstGeom prst="rect">
            <a:avLst/>
          </a:prstGeom>
          <a:noFill/>
          <a:ln>
            <a:noFill/>
          </a:ln>
        </p:spPr>
      </p:pic>
      <p:sp>
        <p:nvSpPr>
          <p:cNvPr id="929" name="Google Shape;929;p61"/>
          <p:cNvSpPr txBox="1"/>
          <p:nvPr/>
        </p:nvSpPr>
        <p:spPr>
          <a:xfrm>
            <a:off x="4708575" y="4236075"/>
            <a:ext cx="4267200" cy="1108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 Pitch Yaw and Roll Angles of a Standard Quadcopter</a:t>
            </a:r>
            <a:endParaRPr>
              <a:solidFill>
                <a:srgbClr val="FFFFFF"/>
              </a:solidFill>
              <a:latin typeface="Lato"/>
              <a:ea typeface="Lato"/>
              <a:cs typeface="Lato"/>
              <a:sym typeface="Lato"/>
            </a:endParaRPr>
          </a:p>
          <a:p>
            <a:pPr indent="0" lvl="0" marL="0" rtl="0" algn="ctr">
              <a:spcBef>
                <a:spcPts val="0"/>
              </a:spcBef>
              <a:spcAft>
                <a:spcPts val="0"/>
              </a:spcAft>
              <a:buNone/>
            </a:pPr>
            <a:r>
              <a:rPr lang="en-GB" sz="800">
                <a:solidFill>
                  <a:srgbClr val="FFFFFF"/>
                </a:solidFill>
                <a:latin typeface="Lato"/>
                <a:ea typeface="Lato"/>
                <a:cs typeface="Lato"/>
                <a:sym typeface="Lato"/>
              </a:rPr>
              <a:t>Quad Band Signal Strength Monitoring System Using Quadcopter and Quad Phone - Scientific Figure on ResearchGate. Available from: https://www.researchgate.net/figure/Yaw-pitch-and-roll-rotations-of-a-Quadcopter_fig1_280573614 [accessed 19 Mar, 2021]</a:t>
            </a:r>
            <a:endParaRPr sz="800">
              <a:solidFill>
                <a:srgbClr val="FFFFFF"/>
              </a:solidFill>
              <a:latin typeface="Lato"/>
              <a:ea typeface="Lato"/>
              <a:cs typeface="Lato"/>
              <a:sym typeface="Lato"/>
            </a:endParaRPr>
          </a:p>
        </p:txBody>
      </p:sp>
      <p:sp>
        <p:nvSpPr>
          <p:cNvPr id="930" name="Google Shape;930;p61"/>
          <p:cNvSpPr/>
          <p:nvPr/>
        </p:nvSpPr>
        <p:spPr>
          <a:xfrm>
            <a:off x="15825" y="3749625"/>
            <a:ext cx="4692900" cy="498600"/>
          </a:xfrm>
          <a:prstGeom prst="rect">
            <a:avLst/>
          </a:prstGeom>
          <a:solidFill>
            <a:srgbClr val="FFFFFF"/>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931" name="Google Shape;931;p61"/>
          <p:cNvPicPr preferRelativeResize="0"/>
          <p:nvPr/>
        </p:nvPicPr>
        <p:blipFill rotWithShape="1">
          <a:blip r:embed="rId4">
            <a:alphaModFix/>
          </a:blip>
          <a:srcRect b="0" l="0" r="0" t="68566"/>
          <a:stretch/>
        </p:blipFill>
        <p:spPr>
          <a:xfrm>
            <a:off x="224900" y="3749625"/>
            <a:ext cx="4274754" cy="498600"/>
          </a:xfrm>
          <a:prstGeom prst="rect">
            <a:avLst/>
          </a:prstGeom>
          <a:noFill/>
          <a:ln>
            <a:noFill/>
          </a:ln>
        </p:spPr>
      </p:pic>
      <p:sp>
        <p:nvSpPr>
          <p:cNvPr id="932" name="Google Shape;932;p61"/>
          <p:cNvSpPr txBox="1"/>
          <p:nvPr/>
        </p:nvSpPr>
        <p:spPr>
          <a:xfrm>
            <a:off x="-1309425" y="4248300"/>
            <a:ext cx="7343400" cy="9729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 Normal Rotation Matrix for Pitch, Yaw, and Roll</a:t>
            </a:r>
            <a:endParaRPr>
              <a:solidFill>
                <a:srgbClr val="FFFFFF"/>
              </a:solidFill>
              <a:latin typeface="Lato"/>
              <a:ea typeface="Lato"/>
              <a:cs typeface="Lato"/>
              <a:sym typeface="Lato"/>
            </a:endParaRPr>
          </a:p>
          <a:p>
            <a:pPr indent="0" lvl="0" marL="355600" rtl="0" algn="ctr">
              <a:lnSpc>
                <a:spcPct val="115000"/>
              </a:lnSpc>
              <a:spcBef>
                <a:spcPts val="1200"/>
              </a:spcBef>
              <a:spcAft>
                <a:spcPts val="0"/>
              </a:spcAft>
              <a:buNone/>
            </a:pPr>
            <a:r>
              <a:rPr lang="en-GB" sz="800">
                <a:solidFill>
                  <a:srgbClr val="FFFFFF"/>
                </a:solidFill>
              </a:rPr>
              <a:t>Ahn, Song Ho. </a:t>
            </a:r>
            <a:r>
              <a:rPr i="1" lang="en-GB" sz="800">
                <a:solidFill>
                  <a:srgbClr val="FFFFFF"/>
                </a:solidFill>
              </a:rPr>
              <a:t>OpenGL Angles to Axes</a:t>
            </a:r>
            <a:r>
              <a:rPr lang="en-GB" sz="800">
                <a:solidFill>
                  <a:srgbClr val="FFFFFF"/>
                </a:solidFill>
              </a:rPr>
              <a:t>, www.songho.ca/opengl/gl_anglestoaxes.html. </a:t>
            </a:r>
            <a:endParaRPr sz="800">
              <a:solidFill>
                <a:srgbClr val="FFFFFF"/>
              </a:solidFill>
            </a:endParaRPr>
          </a:p>
          <a:p>
            <a:pPr indent="0" lvl="0" marL="0" rtl="0" algn="ctr">
              <a:spcBef>
                <a:spcPts val="1200"/>
              </a:spcBef>
              <a:spcAft>
                <a:spcPts val="0"/>
              </a:spcAft>
              <a:buNone/>
            </a:pPr>
            <a:r>
              <a:t/>
            </a:r>
            <a:endParaRPr sz="800">
              <a:solidFill>
                <a:srgbClr val="FFFFFF"/>
              </a:solidFill>
              <a:latin typeface="Lato"/>
              <a:ea typeface="Lato"/>
              <a:cs typeface="Lato"/>
              <a:sym typeface="Lato"/>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6" name="Shape 936"/>
        <p:cNvGrpSpPr/>
        <p:nvPr/>
      </p:nvGrpSpPr>
      <p:grpSpPr>
        <a:xfrm>
          <a:off x="0" y="0"/>
          <a:ext cx="0" cy="0"/>
          <a:chOff x="0" y="0"/>
          <a:chExt cx="0" cy="0"/>
        </a:xfrm>
      </p:grpSpPr>
      <p:sp>
        <p:nvSpPr>
          <p:cNvPr id="937" name="Google Shape;937;p62"/>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Small Angle Approximation Successfully Applied to the Rotation Matrix</a:t>
            </a:r>
            <a:endParaRPr/>
          </a:p>
          <a:p>
            <a:pPr indent="0" lvl="0" marL="0" rtl="0" algn="l">
              <a:spcBef>
                <a:spcPts val="0"/>
              </a:spcBef>
              <a:spcAft>
                <a:spcPts val="0"/>
              </a:spcAft>
              <a:buNone/>
            </a:pPr>
            <a:r>
              <a:t/>
            </a:r>
            <a:endParaRPr/>
          </a:p>
        </p:txBody>
      </p:sp>
      <p:sp>
        <p:nvSpPr>
          <p:cNvPr id="938" name="Google Shape;938;p62"/>
          <p:cNvSpPr txBox="1"/>
          <p:nvPr>
            <p:ph idx="1" type="body"/>
          </p:nvPr>
        </p:nvSpPr>
        <p:spPr>
          <a:xfrm>
            <a:off x="1297500" y="1307850"/>
            <a:ext cx="7038900" cy="31707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Since we do not tilt our drone to move, the pitch and roll angles are near zero and the small angle approximation applies. </a:t>
            </a:r>
            <a:endParaRPr/>
          </a:p>
          <a:p>
            <a:pPr indent="-311150" lvl="0" marL="457200" rtl="0" algn="l">
              <a:spcBef>
                <a:spcPts val="0"/>
              </a:spcBef>
              <a:spcAft>
                <a:spcPts val="0"/>
              </a:spcAft>
              <a:buSzPts val="1300"/>
              <a:buChar char="●"/>
            </a:pPr>
            <a:r>
              <a:rPr lang="en-GB"/>
              <a:t>The Sin of an angle is just the angle, and the Cos of an angle is 1. </a:t>
            </a:r>
            <a:endParaRPr/>
          </a:p>
          <a:p>
            <a:pPr indent="-311150" lvl="0" marL="457200" rtl="0" algn="l">
              <a:spcBef>
                <a:spcPts val="0"/>
              </a:spcBef>
              <a:spcAft>
                <a:spcPts val="0"/>
              </a:spcAft>
              <a:buSzPts val="1300"/>
              <a:buChar char="●"/>
            </a:pPr>
            <a:r>
              <a:rPr lang="en-GB"/>
              <a:t>We cannot apply this approximation to the yaw angle, which serves as our heading angle, since we need to be able to turn 360 degrees. </a:t>
            </a:r>
            <a:endParaRPr/>
          </a:p>
          <a:p>
            <a:pPr indent="-311150" lvl="0" marL="457200" rtl="0" algn="l">
              <a:spcBef>
                <a:spcPts val="0"/>
              </a:spcBef>
              <a:spcAft>
                <a:spcPts val="0"/>
              </a:spcAft>
              <a:buSzPts val="1300"/>
              <a:buChar char="●"/>
            </a:pPr>
            <a:r>
              <a:rPr lang="en-GB"/>
              <a:t>From here we can treat sin(yaw) and cos(yaw) as constants that we continually update. </a:t>
            </a:r>
            <a:endParaRPr/>
          </a:p>
          <a:p>
            <a:pPr indent="0" lvl="0" marL="0" rtl="0" algn="l">
              <a:spcBef>
                <a:spcPts val="1200"/>
              </a:spcBef>
              <a:spcAft>
                <a:spcPts val="1200"/>
              </a:spcAft>
              <a:buNone/>
            </a:pPr>
            <a:r>
              <a:rPr lang="en-GB"/>
              <a:t>Conclusion: The Small Angle Rotation Matrix is accurate for normal operation and will be applied in linearizing the control system. Simplified matrix provided below. </a:t>
            </a:r>
            <a:endParaRPr/>
          </a:p>
        </p:txBody>
      </p:sp>
      <p:pic>
        <p:nvPicPr>
          <p:cNvPr id="939" name="Google Shape;939;p62"/>
          <p:cNvPicPr preferRelativeResize="0"/>
          <p:nvPr/>
        </p:nvPicPr>
        <p:blipFill rotWithShape="1">
          <a:blip r:embed="rId3">
            <a:alphaModFix/>
          </a:blip>
          <a:srcRect b="40001" l="29209" r="15407" t="49999"/>
          <a:stretch/>
        </p:blipFill>
        <p:spPr>
          <a:xfrm>
            <a:off x="684673" y="3701158"/>
            <a:ext cx="7774675" cy="789618"/>
          </a:xfrm>
          <a:prstGeom prst="rect">
            <a:avLst/>
          </a:prstGeom>
          <a:noFill/>
          <a:ln>
            <a:noFill/>
          </a:ln>
        </p:spPr>
      </p:pic>
      <p:sp>
        <p:nvSpPr>
          <p:cNvPr id="940" name="Google Shape;940;p62"/>
          <p:cNvSpPr txBox="1"/>
          <p:nvPr/>
        </p:nvSpPr>
        <p:spPr>
          <a:xfrm>
            <a:off x="904200" y="4505250"/>
            <a:ext cx="73356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Figure. Rotation Matrix with Small Angle Approximation</a:t>
            </a:r>
            <a:endParaRPr>
              <a:solidFill>
                <a:srgbClr val="FFFFFF"/>
              </a:solidFill>
              <a:latin typeface="Lato"/>
              <a:ea typeface="Lato"/>
              <a:cs typeface="Lato"/>
              <a:sym typeface="Lato"/>
            </a:endParaRPr>
          </a:p>
        </p:txBody>
      </p:sp>
      <p:sp>
        <p:nvSpPr>
          <p:cNvPr id="941" name="Google Shape;941;p62"/>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18"/>
          <p:cNvSpPr txBox="1"/>
          <p:nvPr>
            <p:ph type="title"/>
          </p:nvPr>
        </p:nvSpPr>
        <p:spPr>
          <a:xfrm>
            <a:off x="1052550" y="1472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Overview of Power Management Progress</a:t>
            </a:r>
            <a:endParaRPr>
              <a:solidFill>
                <a:srgbClr val="FFFFFF"/>
              </a:solidFill>
            </a:endParaRPr>
          </a:p>
        </p:txBody>
      </p:sp>
      <p:sp>
        <p:nvSpPr>
          <p:cNvPr id="175" name="Google Shape;175;p18"/>
          <p:cNvSpPr txBox="1"/>
          <p:nvPr>
            <p:ph idx="1" type="body"/>
          </p:nvPr>
        </p:nvSpPr>
        <p:spPr>
          <a:xfrm>
            <a:off x="996575" y="621500"/>
            <a:ext cx="7833000" cy="439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Progress in Power Management was made and broken down into slides covering:</a:t>
            </a:r>
            <a:endParaRPr/>
          </a:p>
          <a:p>
            <a:pPr indent="0" lvl="0" marL="0" rtl="0" algn="l">
              <a:spcBef>
                <a:spcPts val="1200"/>
              </a:spcBef>
              <a:spcAft>
                <a:spcPts val="0"/>
              </a:spcAft>
              <a:buNone/>
            </a:pPr>
            <a:r>
              <a:rPr lang="en-GB"/>
              <a:t>Milestone: </a:t>
            </a:r>
            <a:r>
              <a:rPr lang="en-GB"/>
              <a:t>Detailed power budget 3/7/21: </a:t>
            </a:r>
            <a:r>
              <a:rPr lang="en-GB">
                <a:solidFill>
                  <a:srgbClr val="00FF00"/>
                </a:solidFill>
              </a:rPr>
              <a:t>Complete</a:t>
            </a:r>
            <a:endParaRPr>
              <a:solidFill>
                <a:srgbClr val="00FF00"/>
              </a:solidFill>
            </a:endParaRPr>
          </a:p>
          <a:p>
            <a:pPr indent="-311150" lvl="0" marL="457200" rtl="0" algn="l">
              <a:spcBef>
                <a:spcPts val="0"/>
              </a:spcBef>
              <a:spcAft>
                <a:spcPts val="0"/>
              </a:spcAft>
              <a:buSzPts val="1300"/>
              <a:buChar char="-"/>
            </a:pPr>
            <a:r>
              <a:rPr lang="en-GB"/>
              <a:t>Get Typical Power Requirements of Processing components - </a:t>
            </a:r>
            <a:r>
              <a:rPr lang="en-GB">
                <a:solidFill>
                  <a:srgbClr val="00FF00"/>
                </a:solidFill>
              </a:rPr>
              <a:t>Complete</a:t>
            </a:r>
            <a:endParaRPr>
              <a:solidFill>
                <a:srgbClr val="00FF00"/>
              </a:solidFill>
            </a:endParaRPr>
          </a:p>
          <a:p>
            <a:pPr indent="-311150" lvl="0" marL="457200" rtl="0" algn="l">
              <a:spcBef>
                <a:spcPts val="0"/>
              </a:spcBef>
              <a:spcAft>
                <a:spcPts val="0"/>
              </a:spcAft>
              <a:buSzPts val="1300"/>
              <a:buChar char="-"/>
            </a:pPr>
            <a:r>
              <a:rPr lang="en-GB"/>
              <a:t>Get Typical Power Requirements of Sensors - </a:t>
            </a:r>
            <a:r>
              <a:rPr lang="en-GB">
                <a:solidFill>
                  <a:srgbClr val="00FF00"/>
                </a:solidFill>
              </a:rPr>
              <a:t>Complete</a:t>
            </a:r>
            <a:endParaRPr>
              <a:solidFill>
                <a:srgbClr val="00FF00"/>
              </a:solidFill>
            </a:endParaRPr>
          </a:p>
          <a:p>
            <a:pPr indent="-311150" lvl="0" marL="457200" rtl="0" algn="l">
              <a:spcBef>
                <a:spcPts val="0"/>
              </a:spcBef>
              <a:spcAft>
                <a:spcPts val="0"/>
              </a:spcAft>
              <a:buSzPts val="1300"/>
              <a:buChar char="-"/>
            </a:pPr>
            <a:r>
              <a:rPr lang="en-GB"/>
              <a:t>Get Min/Max Power Requirements of Actuators - </a:t>
            </a:r>
            <a:r>
              <a:rPr lang="en-GB">
                <a:solidFill>
                  <a:srgbClr val="00FF00"/>
                </a:solidFill>
              </a:rPr>
              <a:t>Complete</a:t>
            </a:r>
            <a:endParaRPr>
              <a:solidFill>
                <a:srgbClr val="00FF00"/>
              </a:solidFill>
            </a:endParaRPr>
          </a:p>
          <a:p>
            <a:pPr indent="0" lvl="0" marL="0" rtl="0" algn="l">
              <a:spcBef>
                <a:spcPts val="1200"/>
              </a:spcBef>
              <a:spcAft>
                <a:spcPts val="0"/>
              </a:spcAft>
              <a:buNone/>
            </a:pPr>
            <a:r>
              <a:rPr lang="en-GB">
                <a:solidFill>
                  <a:srgbClr val="FFFFFF"/>
                </a:solidFill>
              </a:rPr>
              <a:t>Milestone: Simulate Passive Component Power Draw 3/23/21: </a:t>
            </a:r>
            <a:r>
              <a:rPr lang="en-GB">
                <a:solidFill>
                  <a:srgbClr val="00FF00"/>
                </a:solidFill>
              </a:rPr>
              <a:t>Complete</a:t>
            </a:r>
            <a:endParaRPr>
              <a:solidFill>
                <a:srgbClr val="00FF00"/>
              </a:solidFill>
            </a:endParaRPr>
          </a:p>
          <a:p>
            <a:pPr indent="-311150" lvl="0" marL="457200" rtl="0" algn="l">
              <a:spcBef>
                <a:spcPts val="0"/>
              </a:spcBef>
              <a:spcAft>
                <a:spcPts val="0"/>
              </a:spcAft>
              <a:buSzPts val="1300"/>
              <a:buChar char="-"/>
            </a:pPr>
            <a:r>
              <a:rPr lang="en-GB"/>
              <a:t>Simulate Passive Components used for communication and their Power Draw - </a:t>
            </a:r>
            <a:r>
              <a:rPr lang="en-GB">
                <a:solidFill>
                  <a:srgbClr val="00FF00"/>
                </a:solidFill>
              </a:rPr>
              <a:t>Complete</a:t>
            </a:r>
            <a:endParaRPr>
              <a:solidFill>
                <a:srgbClr val="00FF00"/>
              </a:solidFill>
            </a:endParaRPr>
          </a:p>
          <a:p>
            <a:pPr indent="-311150" lvl="0" marL="457200" rtl="0" algn="l">
              <a:spcBef>
                <a:spcPts val="0"/>
              </a:spcBef>
              <a:spcAft>
                <a:spcPts val="0"/>
              </a:spcAft>
              <a:buSzPts val="1300"/>
              <a:buChar char="-"/>
            </a:pPr>
            <a:r>
              <a:rPr lang="en-GB"/>
              <a:t>Identify Power Rails Needed and Voltage Regulator Heat Loss- </a:t>
            </a:r>
            <a:r>
              <a:rPr lang="en-GB">
                <a:solidFill>
                  <a:srgbClr val="00FF00"/>
                </a:solidFill>
              </a:rPr>
              <a:t>Complete</a:t>
            </a:r>
            <a:endParaRPr>
              <a:solidFill>
                <a:srgbClr val="00FF00"/>
              </a:solidFill>
            </a:endParaRPr>
          </a:p>
          <a:p>
            <a:pPr indent="0" lvl="0" marL="0" rtl="0" algn="l">
              <a:spcBef>
                <a:spcPts val="1200"/>
              </a:spcBef>
              <a:spcAft>
                <a:spcPts val="0"/>
              </a:spcAft>
              <a:buNone/>
            </a:pPr>
            <a:r>
              <a:rPr lang="en-GB">
                <a:solidFill>
                  <a:srgbClr val="FFFFFF"/>
                </a:solidFill>
              </a:rPr>
              <a:t>Milestone: </a:t>
            </a:r>
            <a:r>
              <a:rPr lang="en-GB"/>
              <a:t>Decide on power source 4/16/21: </a:t>
            </a:r>
            <a:r>
              <a:rPr lang="en-GB">
                <a:solidFill>
                  <a:srgbClr val="FFFF00"/>
                </a:solidFill>
              </a:rPr>
              <a:t>In Progress, Expected 4/16/21</a:t>
            </a:r>
            <a:endParaRPr>
              <a:solidFill>
                <a:srgbClr val="FFFFFF"/>
              </a:solidFill>
            </a:endParaRPr>
          </a:p>
          <a:p>
            <a:pPr indent="-311150" lvl="0" marL="457200" rtl="0" algn="l">
              <a:spcBef>
                <a:spcPts val="0"/>
              </a:spcBef>
              <a:spcAft>
                <a:spcPts val="0"/>
              </a:spcAft>
              <a:buSzPts val="1300"/>
              <a:buChar char="-"/>
            </a:pPr>
            <a:r>
              <a:rPr lang="en-GB"/>
              <a:t>Select Battery and Charger - </a:t>
            </a:r>
            <a:r>
              <a:rPr lang="en-GB">
                <a:solidFill>
                  <a:srgbClr val="FFFF00"/>
                </a:solidFill>
              </a:rPr>
              <a:t>In Progress, Expected 4/16/21</a:t>
            </a:r>
            <a:endParaRPr>
              <a:solidFill>
                <a:srgbClr val="00FF00"/>
              </a:solidFill>
            </a:endParaRPr>
          </a:p>
          <a:p>
            <a:pPr indent="-311150" lvl="0" marL="457200" rtl="0" algn="l">
              <a:spcBef>
                <a:spcPts val="0"/>
              </a:spcBef>
              <a:spcAft>
                <a:spcPts val="0"/>
              </a:spcAft>
              <a:buSzPts val="1300"/>
              <a:buChar char="-"/>
            </a:pPr>
            <a:r>
              <a:rPr lang="en-GB"/>
              <a:t>Estimate Min/Max Flight Time with battery - </a:t>
            </a:r>
            <a:r>
              <a:rPr lang="en-GB">
                <a:solidFill>
                  <a:srgbClr val="FFFF00"/>
                </a:solidFill>
              </a:rPr>
              <a:t>In Progress, Expected 4/16/21</a:t>
            </a:r>
            <a:endParaRPr>
              <a:solidFill>
                <a:srgbClr val="00FF00"/>
              </a:solidFill>
            </a:endParaRPr>
          </a:p>
          <a:p>
            <a:pPr indent="0" lvl="0" marL="0" rtl="0" algn="l">
              <a:spcBef>
                <a:spcPts val="1200"/>
              </a:spcBef>
              <a:spcAft>
                <a:spcPts val="1200"/>
              </a:spcAft>
              <a:buNone/>
            </a:pPr>
            <a:r>
              <a:rPr lang="en-GB"/>
              <a:t>Conclusion: Power Management milestone completion is on schedule. Power requirements were used to select a battery that would  guarantee 30 minutes of flight time, while still being able to achieve 1 hr flight time depending on user control of the motors. Further efficiency estimates based off of average motor performance must be made  to get a more exact flight time in between the minimum and maximum flight times.</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6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Symbolic Solution of Linearized Plant Definition Designed for Autonomous Controls</a:t>
            </a:r>
            <a:endParaRPr>
              <a:solidFill>
                <a:srgbClr val="FFFFFF"/>
              </a:solidFill>
            </a:endParaRPr>
          </a:p>
        </p:txBody>
      </p:sp>
      <p:sp>
        <p:nvSpPr>
          <p:cNvPr id="947" name="Google Shape;947;p63"/>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Requirement: The Plant needed to be defined in state space form for full state feedback design.  This process is broken down into the following slides. </a:t>
            </a:r>
            <a:endParaRPr/>
          </a:p>
          <a:p>
            <a:pPr indent="-311150" lvl="0" marL="457200" rtl="0" algn="l">
              <a:spcBef>
                <a:spcPts val="1200"/>
              </a:spcBef>
              <a:spcAft>
                <a:spcPts val="0"/>
              </a:spcAft>
              <a:buSzPts val="1300"/>
              <a:buChar char="●"/>
            </a:pPr>
            <a:r>
              <a:rPr lang="en-GB"/>
              <a:t>Creating a nonlinear system is extremely complex and also increases our response update times, so we linearized it by taking partial derivatives of the equations</a:t>
            </a:r>
            <a:endParaRPr/>
          </a:p>
          <a:p>
            <a:pPr indent="-311150" lvl="0" marL="457200" rtl="0" algn="l">
              <a:spcBef>
                <a:spcPts val="0"/>
              </a:spcBef>
              <a:spcAft>
                <a:spcPts val="0"/>
              </a:spcAft>
              <a:buSzPts val="1300"/>
              <a:buChar char="●"/>
            </a:pPr>
            <a:r>
              <a:rPr lang="en-GB"/>
              <a:t>Choosing operating points to linearize equations around</a:t>
            </a:r>
            <a:endParaRPr/>
          </a:p>
          <a:p>
            <a:pPr indent="-311150" lvl="0" marL="457200" rtl="0" algn="l">
              <a:spcBef>
                <a:spcPts val="0"/>
              </a:spcBef>
              <a:spcAft>
                <a:spcPts val="0"/>
              </a:spcAft>
              <a:buSzPts val="1300"/>
              <a:buChar char="●"/>
            </a:pPr>
            <a:r>
              <a:rPr lang="en-GB"/>
              <a:t>Created a Matlab script to linearize the force equations and form the A and B matrices for the Plant Definition when given the accelerations, states, and inputs, </a:t>
            </a:r>
            <a:endParaRPr/>
          </a:p>
          <a:p>
            <a:pPr indent="-298450" lvl="1" marL="914400" rtl="0" algn="l">
              <a:spcBef>
                <a:spcPts val="0"/>
              </a:spcBef>
              <a:spcAft>
                <a:spcPts val="0"/>
              </a:spcAft>
              <a:buSzPts val="1100"/>
              <a:buChar char="○"/>
            </a:pPr>
            <a:r>
              <a:rPr lang="en-GB"/>
              <a:t>This will help us update the plant faster with any adjustments</a:t>
            </a:r>
            <a:endParaRPr/>
          </a:p>
          <a:p>
            <a:pPr indent="0" lvl="0" marL="0" rtl="0" algn="l">
              <a:spcBef>
                <a:spcPts val="1200"/>
              </a:spcBef>
              <a:spcAft>
                <a:spcPts val="1200"/>
              </a:spcAft>
              <a:buNone/>
            </a:pPr>
            <a:r>
              <a:rPr lang="en-GB"/>
              <a:t>Conclusion: By applying these changes to the system, we were able to linearize the Plant definition, to define the Pitch, Yaw, Roll, and Positions, as well as their respective forces</a:t>
            </a:r>
            <a:endParaRPr/>
          </a:p>
        </p:txBody>
      </p:sp>
      <p:sp>
        <p:nvSpPr>
          <p:cNvPr id="948" name="Google Shape;948;p63"/>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6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Partial Derivatives Taken of the Acceleration Equations to Aid Linearization</a:t>
            </a:r>
            <a:endParaRPr/>
          </a:p>
        </p:txBody>
      </p:sp>
      <p:sp>
        <p:nvSpPr>
          <p:cNvPr id="954" name="Google Shape;954;p64"/>
          <p:cNvSpPr txBox="1"/>
          <p:nvPr>
            <p:ph idx="1" type="body"/>
          </p:nvPr>
        </p:nvSpPr>
        <p:spPr>
          <a:xfrm>
            <a:off x="1297500" y="1567550"/>
            <a:ext cx="7038900" cy="3196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To gain a linear model, we need to solve for the linear slopes of the equations at </a:t>
            </a:r>
            <a:r>
              <a:rPr lang="en-GB"/>
              <a:t>separate</a:t>
            </a:r>
            <a:r>
              <a:rPr lang="en-GB"/>
              <a:t> points, so we take partial derivatives of the acceleration equations to get a linear combination.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rPr lang="en-GB"/>
              <a:t>For example, this is a portion of the equation used to </a:t>
            </a:r>
            <a:r>
              <a:rPr lang="en-GB"/>
              <a:t>calculate</a:t>
            </a:r>
            <a:r>
              <a:rPr lang="en-GB"/>
              <a:t> the north acceleration, by taking the partial </a:t>
            </a:r>
            <a:r>
              <a:rPr lang="en-GB"/>
              <a:t>derivative</a:t>
            </a:r>
            <a:r>
              <a:rPr lang="en-GB"/>
              <a:t> with respect to Tblx (a </a:t>
            </a:r>
            <a:r>
              <a:rPr lang="en-GB"/>
              <a:t>throttle</a:t>
            </a:r>
            <a:r>
              <a:rPr lang="en-GB"/>
              <a:t> value), we can estimate its linear contribution to north acceleration. </a:t>
            </a:r>
            <a:endParaRPr/>
          </a:p>
          <a:p>
            <a:pPr indent="0" lvl="0" marL="0" rtl="0" algn="l">
              <a:spcBef>
                <a:spcPts val="1200"/>
              </a:spcBef>
              <a:spcAft>
                <a:spcPts val="1200"/>
              </a:spcAft>
              <a:buNone/>
            </a:pPr>
            <a:r>
              <a:rPr lang="en-GB"/>
              <a:t>Conclusion: This model is only accurate around the point the slope is tested, known as the operating point, so we need to define those points in the next slide. </a:t>
            </a:r>
            <a:endParaRPr/>
          </a:p>
        </p:txBody>
      </p:sp>
      <p:pic>
        <p:nvPicPr>
          <p:cNvPr id="955" name="Google Shape;955;p64"/>
          <p:cNvPicPr preferRelativeResize="0"/>
          <p:nvPr/>
        </p:nvPicPr>
        <p:blipFill rotWithShape="1">
          <a:blip r:embed="rId3">
            <a:alphaModFix/>
          </a:blip>
          <a:srcRect b="14461" l="26654" r="50000" t="80923"/>
          <a:stretch/>
        </p:blipFill>
        <p:spPr>
          <a:xfrm>
            <a:off x="1654563" y="2247313"/>
            <a:ext cx="5834875" cy="648875"/>
          </a:xfrm>
          <a:prstGeom prst="rect">
            <a:avLst/>
          </a:prstGeom>
          <a:noFill/>
          <a:ln>
            <a:noFill/>
          </a:ln>
        </p:spPr>
      </p:pic>
      <p:sp>
        <p:nvSpPr>
          <p:cNvPr id="956" name="Google Shape;956;p64"/>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0" name="Shape 960"/>
        <p:cNvGrpSpPr/>
        <p:nvPr/>
      </p:nvGrpSpPr>
      <p:grpSpPr>
        <a:xfrm>
          <a:off x="0" y="0"/>
          <a:ext cx="0" cy="0"/>
          <a:chOff x="0" y="0"/>
          <a:chExt cx="0" cy="0"/>
        </a:xfrm>
      </p:grpSpPr>
      <p:sp>
        <p:nvSpPr>
          <p:cNvPr id="961" name="Google Shape;961;p6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System Operating Points Defined for Plant Definition</a:t>
            </a:r>
            <a:endParaRPr/>
          </a:p>
        </p:txBody>
      </p:sp>
      <p:sp>
        <p:nvSpPr>
          <p:cNvPr id="962" name="Google Shape;962;p65"/>
          <p:cNvSpPr txBox="1"/>
          <p:nvPr>
            <p:ph idx="1" type="body"/>
          </p:nvPr>
        </p:nvSpPr>
        <p:spPr>
          <a:xfrm>
            <a:off x="1297500" y="1567550"/>
            <a:ext cx="7038900" cy="623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Requirement: We needed to define the operating points of the drone to linearize around the plant to begin developing the control system</a:t>
            </a:r>
            <a:endParaRPr/>
          </a:p>
        </p:txBody>
      </p:sp>
      <p:sp>
        <p:nvSpPr>
          <p:cNvPr id="963" name="Google Shape;963;p65"/>
          <p:cNvSpPr txBox="1"/>
          <p:nvPr/>
        </p:nvSpPr>
        <p:spPr>
          <a:xfrm>
            <a:off x="5897525" y="67250"/>
            <a:ext cx="3152100" cy="400200"/>
          </a:xfrm>
          <a:prstGeom prst="rect">
            <a:avLst/>
          </a:prstGeom>
          <a:noFill/>
          <a:ln>
            <a:noFill/>
          </a:ln>
        </p:spPr>
        <p:txBody>
          <a:bodyPr anchorCtr="0" anchor="t" bIns="91425" lIns="91425" spcFirstLastPara="1" rIns="91425" wrap="square" tIns="91425">
            <a:spAutoFit/>
          </a:bodyPr>
          <a:lstStyle/>
          <a:p>
            <a:pPr indent="0" lvl="0" marL="0" rtl="0" algn="r">
              <a:lnSpc>
                <a:spcPct val="115000"/>
              </a:lnSpc>
              <a:spcBef>
                <a:spcPts val="0"/>
              </a:spcBef>
              <a:spcAft>
                <a:spcPts val="1200"/>
              </a:spcAft>
              <a:buNone/>
            </a:pPr>
            <a:r>
              <a:t/>
            </a:r>
            <a:endParaRPr>
              <a:solidFill>
                <a:srgbClr val="FFFFFF"/>
              </a:solidFill>
              <a:latin typeface="Lato"/>
              <a:ea typeface="Lato"/>
              <a:cs typeface="Lato"/>
              <a:sym typeface="Lato"/>
            </a:endParaRPr>
          </a:p>
        </p:txBody>
      </p:sp>
      <p:graphicFrame>
        <p:nvGraphicFramePr>
          <p:cNvPr id="964" name="Google Shape;964;p65"/>
          <p:cNvGraphicFramePr/>
          <p:nvPr/>
        </p:nvGraphicFramePr>
        <p:xfrm>
          <a:off x="1778238" y="2190650"/>
          <a:ext cx="3000000" cy="3000000"/>
        </p:xfrm>
        <a:graphic>
          <a:graphicData uri="http://schemas.openxmlformats.org/drawingml/2006/table">
            <a:tbl>
              <a:tblPr>
                <a:noFill/>
                <a:tableStyleId>{770BD8D0-E194-4DB1-9546-FCB3A340D5EA}</a:tableStyleId>
              </a:tblPr>
              <a:tblGrid>
                <a:gridCol w="889050"/>
                <a:gridCol w="984000"/>
                <a:gridCol w="984025"/>
                <a:gridCol w="1024825"/>
                <a:gridCol w="848200"/>
                <a:gridCol w="857425"/>
              </a:tblGrid>
              <a:tr h="381000">
                <a:tc>
                  <a:txBody>
                    <a:bodyPr/>
                    <a:lstStyle/>
                    <a:p>
                      <a:pPr indent="0" lvl="0" marL="0" rtl="0" algn="ctr">
                        <a:spcBef>
                          <a:spcPts val="0"/>
                        </a:spcBef>
                        <a:spcAft>
                          <a:spcPts val="0"/>
                        </a:spcAft>
                        <a:buNone/>
                      </a:pPr>
                      <a:r>
                        <a:rPr lang="en-GB">
                          <a:solidFill>
                            <a:srgbClr val="FFFFFF"/>
                          </a:solidFill>
                        </a:rPr>
                        <a:t>Up</a:t>
                      </a:r>
                      <a:r>
                        <a:rPr lang="en-GB">
                          <a:solidFill>
                            <a:srgbClr val="FFFFFF"/>
                          </a:solidFill>
                        </a:rPr>
                        <a:t> Thrust</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FFFFFF"/>
                          </a:solidFill>
                        </a:rPr>
                        <a:t>Pitch and Derivative</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FFFFFF"/>
                          </a:solidFill>
                        </a:rPr>
                        <a:t>Roll and Derivative</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FFFFFF"/>
                          </a:solidFill>
                        </a:rPr>
                        <a:t>East/North Velocities</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FFFFFF"/>
                          </a:solidFill>
                        </a:rPr>
                        <a:t>Down Velocity</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FFFFFF"/>
                          </a:solidFill>
                        </a:rPr>
                        <a:t>Yaw</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tcPr>
                </a:tc>
              </a:tr>
              <a:tr h="381000">
                <a:tc>
                  <a:txBody>
                    <a:bodyPr/>
                    <a:lstStyle/>
                    <a:p>
                      <a:pPr indent="0" lvl="0" marL="0" rtl="0" algn="ctr">
                        <a:spcBef>
                          <a:spcPts val="0"/>
                        </a:spcBef>
                        <a:spcAft>
                          <a:spcPts val="0"/>
                        </a:spcAft>
                        <a:buNone/>
                      </a:pPr>
                      <a:r>
                        <a:rPr lang="en-GB">
                          <a:solidFill>
                            <a:srgbClr val="FFFFFF"/>
                          </a:solidFill>
                        </a:rPr>
                        <a:t>0.25 Newtons</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FFFFFF"/>
                          </a:solidFill>
                        </a:rPr>
                        <a:t>0</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FFFFFF"/>
                          </a:solidFill>
                        </a:rPr>
                        <a:t>0</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FFFFFF"/>
                          </a:solidFill>
                        </a:rPr>
                        <a:t>6.3 m/s</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FFFFFF"/>
                          </a:solidFill>
                        </a:rPr>
                        <a:t>0</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GB">
                          <a:solidFill>
                            <a:srgbClr val="FFFFFF"/>
                          </a:solidFill>
                        </a:rPr>
                        <a:t>Cont. Updated</a:t>
                      </a:r>
                      <a:endParaRPr>
                        <a:solidFill>
                          <a:srgbClr val="FFFFFF"/>
                        </a:solidFill>
                      </a:endParaRPr>
                    </a:p>
                  </a:txBody>
                  <a:tcPr marT="91425" marB="91425" marR="91425" marL="91425">
                    <a:lnL cap="flat" cmpd="sng" w="9525">
                      <a:solidFill>
                        <a:srgbClr val="9E9E9E"/>
                      </a:solidFill>
                      <a:prstDash val="solid"/>
                      <a:round/>
                      <a:headEnd len="sm" w="sm" type="none"/>
                      <a:tailEnd len="sm" w="sm" type="none"/>
                    </a:lnL>
                  </a:tcPr>
                </a:tc>
              </a:tr>
            </a:tbl>
          </a:graphicData>
        </a:graphic>
      </p:graphicFrame>
      <p:sp>
        <p:nvSpPr>
          <p:cNvPr id="965" name="Google Shape;965;p65"/>
          <p:cNvSpPr txBox="1"/>
          <p:nvPr/>
        </p:nvSpPr>
        <p:spPr>
          <a:xfrm>
            <a:off x="900300" y="3473200"/>
            <a:ext cx="73434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Table. Operating points used in system linearization</a:t>
            </a:r>
            <a:endParaRPr>
              <a:solidFill>
                <a:srgbClr val="FFFFFF"/>
              </a:solidFill>
              <a:latin typeface="Lato"/>
              <a:ea typeface="Lato"/>
              <a:cs typeface="Lato"/>
              <a:sym typeface="Lato"/>
            </a:endParaRPr>
          </a:p>
        </p:txBody>
      </p:sp>
      <p:sp>
        <p:nvSpPr>
          <p:cNvPr id="966" name="Google Shape;966;p65"/>
          <p:cNvSpPr txBox="1"/>
          <p:nvPr/>
        </p:nvSpPr>
        <p:spPr>
          <a:xfrm>
            <a:off x="900300" y="3873400"/>
            <a:ext cx="7343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Using these operating points we can build the linearized state space system. </a:t>
            </a:r>
            <a:endParaRPr>
              <a:solidFill>
                <a:srgbClr val="FFFFFF"/>
              </a:solidFill>
              <a:latin typeface="Lato"/>
              <a:ea typeface="Lato"/>
              <a:cs typeface="Lato"/>
              <a:sym typeface="Lato"/>
            </a:endParaRPr>
          </a:p>
        </p:txBody>
      </p:sp>
      <p:sp>
        <p:nvSpPr>
          <p:cNvPr id="967" name="Google Shape;967;p65"/>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1" name="Shape 971"/>
        <p:cNvGrpSpPr/>
        <p:nvPr/>
      </p:nvGrpSpPr>
      <p:grpSpPr>
        <a:xfrm>
          <a:off x="0" y="0"/>
          <a:ext cx="0" cy="0"/>
          <a:chOff x="0" y="0"/>
          <a:chExt cx="0" cy="0"/>
        </a:xfrm>
      </p:grpSpPr>
      <p:sp>
        <p:nvSpPr>
          <p:cNvPr id="972" name="Google Shape;972;p6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MATLAB Script Developed to Linearize System Automatically</a:t>
            </a:r>
            <a:endParaRPr/>
          </a:p>
        </p:txBody>
      </p:sp>
      <p:sp>
        <p:nvSpPr>
          <p:cNvPr id="973" name="Google Shape;973;p66"/>
          <p:cNvSpPr txBox="1"/>
          <p:nvPr>
            <p:ph idx="1" type="body"/>
          </p:nvPr>
        </p:nvSpPr>
        <p:spPr>
          <a:xfrm>
            <a:off x="1297500" y="1437700"/>
            <a:ext cx="7038900" cy="3957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None/>
            </a:pPr>
            <a:r>
              <a:rPr lang="en-GB" sz="1400"/>
              <a:t>A MATLAB Script is needed to help update the State Space Matrices so we can make system </a:t>
            </a:r>
            <a:r>
              <a:rPr lang="en-GB" sz="1400"/>
              <a:t>updates</a:t>
            </a:r>
            <a:r>
              <a:rPr lang="en-GB" sz="1400"/>
              <a:t> as needed.</a:t>
            </a:r>
            <a:endParaRPr sz="1400"/>
          </a:p>
        </p:txBody>
      </p:sp>
      <p:pic>
        <p:nvPicPr>
          <p:cNvPr id="974" name="Google Shape;974;p66"/>
          <p:cNvPicPr preferRelativeResize="0"/>
          <p:nvPr/>
        </p:nvPicPr>
        <p:blipFill rotWithShape="1">
          <a:blip r:embed="rId3">
            <a:alphaModFix/>
          </a:blip>
          <a:srcRect b="32613" l="29944" r="42709" t="43401"/>
          <a:stretch/>
        </p:blipFill>
        <p:spPr>
          <a:xfrm>
            <a:off x="3782900" y="1963250"/>
            <a:ext cx="4553496" cy="2246451"/>
          </a:xfrm>
          <a:prstGeom prst="rect">
            <a:avLst/>
          </a:prstGeom>
          <a:noFill/>
          <a:ln>
            <a:noFill/>
          </a:ln>
        </p:spPr>
      </p:pic>
      <p:sp>
        <p:nvSpPr>
          <p:cNvPr id="975" name="Google Shape;975;p66"/>
          <p:cNvSpPr txBox="1"/>
          <p:nvPr/>
        </p:nvSpPr>
        <p:spPr>
          <a:xfrm>
            <a:off x="1297500" y="1963250"/>
            <a:ext cx="2485500" cy="2770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We used a for loop in matlab to go through the states and inputs to take the partial derivatives of the acceleration equations</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Since we used a for loop, we know where the resultant values are in the A and B matrices for the plant, so we linearize the system and find our matrices at the same time.</a:t>
            </a:r>
            <a:endParaRPr>
              <a:solidFill>
                <a:srgbClr val="FFFFFF"/>
              </a:solidFill>
              <a:latin typeface="Lato"/>
              <a:ea typeface="Lato"/>
              <a:cs typeface="Lato"/>
              <a:sym typeface="Lato"/>
            </a:endParaRPr>
          </a:p>
        </p:txBody>
      </p:sp>
      <p:sp>
        <p:nvSpPr>
          <p:cNvPr id="976" name="Google Shape;976;p66"/>
          <p:cNvSpPr txBox="1"/>
          <p:nvPr/>
        </p:nvSpPr>
        <p:spPr>
          <a:xfrm>
            <a:off x="3782900" y="4209700"/>
            <a:ext cx="4553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Excerpt of StateDefinition.m, used to find linearized A and B Matrices</a:t>
            </a:r>
            <a:endParaRPr>
              <a:solidFill>
                <a:srgbClr val="FFFFFF"/>
              </a:solidFill>
              <a:latin typeface="Lato"/>
              <a:ea typeface="Lato"/>
              <a:cs typeface="Lato"/>
              <a:sym typeface="Lato"/>
            </a:endParaRPr>
          </a:p>
        </p:txBody>
      </p:sp>
      <p:sp>
        <p:nvSpPr>
          <p:cNvPr id="977" name="Google Shape;977;p66"/>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sp>
        <p:nvSpPr>
          <p:cNvPr id="982" name="Google Shape;982;p6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Path Following and Terrain Tracking Simulation is Behind Schedule</a:t>
            </a:r>
            <a:endParaRPr/>
          </a:p>
        </p:txBody>
      </p:sp>
      <p:sp>
        <p:nvSpPr>
          <p:cNvPr id="983" name="Google Shape;983;p6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Requirement: Simulation of the PID Controller in MATLAB should be capable of following a path and maintaining height.</a:t>
            </a:r>
            <a:endParaRPr/>
          </a:p>
          <a:p>
            <a:pPr indent="0" lvl="0" marL="0" rtl="0" algn="l">
              <a:spcBef>
                <a:spcPts val="1200"/>
              </a:spcBef>
              <a:spcAft>
                <a:spcPts val="0"/>
              </a:spcAft>
              <a:buNone/>
            </a:pPr>
            <a:r>
              <a:rPr lang="en-GB"/>
              <a:t>For this task to be complete:</a:t>
            </a:r>
            <a:endParaRPr/>
          </a:p>
          <a:p>
            <a:pPr indent="-311150" lvl="0" marL="457200" rtl="0" algn="l">
              <a:spcBef>
                <a:spcPts val="1200"/>
              </a:spcBef>
              <a:spcAft>
                <a:spcPts val="0"/>
              </a:spcAft>
              <a:buSzPts val="1300"/>
              <a:buChar char="●"/>
            </a:pPr>
            <a:r>
              <a:rPr lang="en-GB"/>
              <a:t>The PID Controller must be designed in MATLAB</a:t>
            </a:r>
            <a:endParaRPr/>
          </a:p>
          <a:p>
            <a:pPr indent="-311150" lvl="0" marL="457200" rtl="0" algn="l">
              <a:spcBef>
                <a:spcPts val="0"/>
              </a:spcBef>
              <a:spcAft>
                <a:spcPts val="0"/>
              </a:spcAft>
              <a:buSzPts val="1300"/>
              <a:buChar char="●"/>
            </a:pPr>
            <a:r>
              <a:rPr lang="en-GB"/>
              <a:t>The controller must be discretized to simulate microcontroller operation</a:t>
            </a:r>
            <a:endParaRPr/>
          </a:p>
          <a:p>
            <a:pPr indent="-311150" lvl="0" marL="457200" rtl="0" algn="l">
              <a:spcBef>
                <a:spcPts val="0"/>
              </a:spcBef>
              <a:spcAft>
                <a:spcPts val="0"/>
              </a:spcAft>
              <a:buSzPts val="1300"/>
              <a:buChar char="●"/>
            </a:pPr>
            <a:r>
              <a:rPr lang="en-GB"/>
              <a:t>The input commands must be outputted to a nonlinear model in order to simulate a more realistic response</a:t>
            </a:r>
            <a:endParaRPr/>
          </a:p>
          <a:p>
            <a:pPr indent="-311150" lvl="0" marL="457200" rtl="0" algn="l">
              <a:spcBef>
                <a:spcPts val="0"/>
              </a:spcBef>
              <a:spcAft>
                <a:spcPts val="0"/>
              </a:spcAft>
              <a:buSzPts val="1300"/>
              <a:buChar char="●"/>
            </a:pPr>
            <a:r>
              <a:rPr lang="en-GB"/>
              <a:t>The drone must be able to follow a path and maintain its height in a MATLAB simulation without intervention</a:t>
            </a:r>
            <a:endParaRPr/>
          </a:p>
          <a:p>
            <a:pPr indent="0" lvl="0" marL="0" rtl="0" algn="l">
              <a:spcBef>
                <a:spcPts val="1200"/>
              </a:spcBef>
              <a:spcAft>
                <a:spcPts val="1200"/>
              </a:spcAft>
              <a:buNone/>
            </a:pPr>
            <a:r>
              <a:rPr lang="en-GB"/>
              <a:t>Currently behind due to the decision to make a MATLAB script to aid Matrix Designs, and I have encountered a problem with the pole placement function in MATLAB, so I am </a:t>
            </a:r>
            <a:r>
              <a:rPr lang="en-GB"/>
              <a:t>trying</a:t>
            </a:r>
            <a:r>
              <a:rPr lang="en-GB"/>
              <a:t> to identify the problem there. </a:t>
            </a:r>
            <a:endParaRPr/>
          </a:p>
        </p:txBody>
      </p:sp>
      <p:sp>
        <p:nvSpPr>
          <p:cNvPr id="984" name="Google Shape;984;p67"/>
          <p:cNvSpPr txBox="1"/>
          <p:nvPr/>
        </p:nvSpPr>
        <p:spPr>
          <a:xfrm>
            <a:off x="7728725" y="0"/>
            <a:ext cx="1711500" cy="615600"/>
          </a:xfrm>
          <a:prstGeom prst="rect">
            <a:avLst/>
          </a:prstGeom>
          <a:noFill/>
          <a:ln>
            <a:noFill/>
          </a:ln>
        </p:spPr>
        <p:txBody>
          <a:bodyPr anchorCtr="0" anchor="t" bIns="91425" lIns="91425" spcFirstLastPara="1" rIns="91425" wrap="square" tIns="91425">
            <a:spAutoFit/>
          </a:bodyPr>
          <a:lstStyle/>
          <a:p>
            <a:pPr indent="0" lvl="0" marL="0" rtl="0" algn="l">
              <a:lnSpc>
                <a:spcPct val="100000"/>
              </a:lnSpc>
              <a:spcBef>
                <a:spcPts val="0"/>
              </a:spcBef>
              <a:spcAft>
                <a:spcPts val="0"/>
              </a:spcAft>
              <a:buNone/>
            </a:pPr>
            <a:r>
              <a:rPr lang="en-GB">
                <a:solidFill>
                  <a:srgbClr val="FF0000"/>
                </a:solidFill>
                <a:latin typeface="Lato"/>
                <a:ea typeface="Lato"/>
                <a:cs typeface="Lato"/>
                <a:sym typeface="Lato"/>
              </a:rPr>
              <a:t>Late: Due 3/19</a:t>
            </a:r>
            <a:endParaRPr>
              <a:solidFill>
                <a:srgbClr val="FF0000"/>
              </a:solidFill>
              <a:latin typeface="Lato"/>
              <a:ea typeface="Lato"/>
              <a:cs typeface="Lato"/>
              <a:sym typeface="Lato"/>
            </a:endParaRPr>
          </a:p>
          <a:p>
            <a:pPr indent="0" lvl="0" marL="0" rtl="0" algn="l">
              <a:lnSpc>
                <a:spcPct val="100000"/>
              </a:lnSpc>
              <a:spcBef>
                <a:spcPts val="0"/>
              </a:spcBef>
              <a:spcAft>
                <a:spcPts val="0"/>
              </a:spcAft>
              <a:buNone/>
            </a:pPr>
            <a:r>
              <a:rPr lang="en-GB">
                <a:solidFill>
                  <a:srgbClr val="FF0000"/>
                </a:solidFill>
                <a:latin typeface="Lato"/>
                <a:ea typeface="Lato"/>
                <a:cs typeface="Lato"/>
                <a:sym typeface="Lato"/>
              </a:rPr>
              <a:t>Expected: 3/21</a:t>
            </a:r>
            <a:endParaRPr>
              <a:solidFill>
                <a:srgbClr val="FF0000"/>
              </a:solidFill>
              <a:latin typeface="Lato"/>
              <a:ea typeface="Lato"/>
              <a:cs typeface="Lato"/>
              <a:sym typeface="Lato"/>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8" name="Shape 988"/>
        <p:cNvGrpSpPr/>
        <p:nvPr/>
      </p:nvGrpSpPr>
      <p:grpSpPr>
        <a:xfrm>
          <a:off x="0" y="0"/>
          <a:ext cx="0" cy="0"/>
          <a:chOff x="0" y="0"/>
          <a:chExt cx="0" cy="0"/>
        </a:xfrm>
      </p:grpSpPr>
      <p:sp>
        <p:nvSpPr>
          <p:cNvPr id="989" name="Google Shape;989;p68"/>
          <p:cNvSpPr txBox="1"/>
          <p:nvPr/>
        </p:nvSpPr>
        <p:spPr>
          <a:xfrm>
            <a:off x="1297500" y="393750"/>
            <a:ext cx="7038900" cy="9141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Remote Control Servo Angle Calculation</a:t>
            </a:r>
            <a:endParaRPr sz="2400">
              <a:solidFill>
                <a:srgbClr val="FFFFFF"/>
              </a:solidFill>
              <a:latin typeface="Montserrat"/>
              <a:ea typeface="Montserrat"/>
              <a:cs typeface="Montserrat"/>
              <a:sym typeface="Montserrat"/>
            </a:endParaRPr>
          </a:p>
        </p:txBody>
      </p:sp>
      <p:sp>
        <p:nvSpPr>
          <p:cNvPr id="990" name="Google Shape;990;p68"/>
          <p:cNvSpPr txBox="1"/>
          <p:nvPr/>
        </p:nvSpPr>
        <p:spPr>
          <a:xfrm>
            <a:off x="1297500" y="1567550"/>
            <a:ext cx="7038900" cy="2911200"/>
          </a:xfrm>
          <a:prstGeom prst="rect">
            <a:avLst/>
          </a:prstGeom>
          <a:noFill/>
          <a:ln>
            <a:noFill/>
          </a:ln>
        </p:spPr>
        <p:txBody>
          <a:bodyPr anchorCtr="0" anchor="t" bIns="91425" lIns="91425" spcFirstLastPara="1" rIns="91425" wrap="square" tIns="91425">
            <a:normAutofit/>
          </a:bodyPr>
          <a:lstStyle/>
          <a:p>
            <a:pPr indent="0" lvl="0" marL="0" rtl="0" algn="l">
              <a:lnSpc>
                <a:spcPct val="115000"/>
              </a:lnSpc>
              <a:spcBef>
                <a:spcPts val="0"/>
              </a:spcBef>
              <a:spcAft>
                <a:spcPts val="0"/>
              </a:spcAft>
              <a:buNone/>
            </a:pPr>
            <a:r>
              <a:rPr lang="en-GB" sz="1300">
                <a:solidFill>
                  <a:srgbClr val="FFFFFF"/>
                </a:solidFill>
                <a:latin typeface="Lato"/>
                <a:ea typeface="Lato"/>
                <a:cs typeface="Lato"/>
                <a:sym typeface="Lato"/>
              </a:rPr>
              <a:t>Requirement: Take in RC commands and translate them into servo angles in order to control the drone in flight. </a:t>
            </a:r>
            <a:endParaRPr sz="1300">
              <a:solidFill>
                <a:srgbClr val="FFFFFF"/>
              </a:solidFill>
              <a:latin typeface="Lato"/>
              <a:ea typeface="Lato"/>
              <a:cs typeface="Lato"/>
              <a:sym typeface="Lato"/>
            </a:endParaRPr>
          </a:p>
          <a:p>
            <a:pPr indent="0" lvl="0" marL="0" rtl="0" algn="l">
              <a:lnSpc>
                <a:spcPct val="115000"/>
              </a:lnSpc>
              <a:spcBef>
                <a:spcPts val="1200"/>
              </a:spcBef>
              <a:spcAft>
                <a:spcPts val="0"/>
              </a:spcAft>
              <a:buNone/>
            </a:pPr>
            <a:r>
              <a:rPr lang="en-GB" sz="1300">
                <a:solidFill>
                  <a:srgbClr val="FFFFFF"/>
                </a:solidFill>
                <a:latin typeface="Lato"/>
                <a:ea typeface="Lato"/>
                <a:cs typeface="Lato"/>
                <a:sym typeface="Lato"/>
              </a:rPr>
              <a:t>We should be able to turn, go forward/backwards, go up/down, and combinations of the three. </a:t>
            </a:r>
            <a:endParaRPr sz="1300">
              <a:solidFill>
                <a:srgbClr val="FFFFFF"/>
              </a:solidFill>
              <a:latin typeface="Lato"/>
              <a:ea typeface="Lato"/>
              <a:cs typeface="Lato"/>
              <a:sym typeface="Lato"/>
            </a:endParaRPr>
          </a:p>
          <a:p>
            <a:pPr indent="0" lvl="0" marL="0" rtl="0" algn="l">
              <a:lnSpc>
                <a:spcPct val="115000"/>
              </a:lnSpc>
              <a:spcBef>
                <a:spcPts val="1200"/>
              </a:spcBef>
              <a:spcAft>
                <a:spcPts val="1200"/>
              </a:spcAft>
              <a:buNone/>
            </a:pPr>
            <a:r>
              <a:t/>
            </a:r>
            <a:endParaRPr sz="1300">
              <a:solidFill>
                <a:srgbClr val="FFFFFF"/>
              </a:solidFill>
              <a:latin typeface="Lato"/>
              <a:ea typeface="Lato"/>
              <a:cs typeface="Lato"/>
              <a:sym typeface="Lato"/>
            </a:endParaRPr>
          </a:p>
        </p:txBody>
      </p:sp>
      <p:sp>
        <p:nvSpPr>
          <p:cNvPr id="991" name="Google Shape;991;p68"/>
          <p:cNvSpPr txBox="1"/>
          <p:nvPr/>
        </p:nvSpPr>
        <p:spPr>
          <a:xfrm>
            <a:off x="1149150" y="3622850"/>
            <a:ext cx="733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Conclusions: The equation was designed for use of turn and </a:t>
            </a:r>
            <a:r>
              <a:rPr lang="en-GB">
                <a:solidFill>
                  <a:srgbClr val="FFFFFF"/>
                </a:solidFill>
                <a:latin typeface="Lato"/>
                <a:ea typeface="Lato"/>
                <a:cs typeface="Lato"/>
                <a:sym typeface="Lato"/>
              </a:rPr>
              <a:t>forward</a:t>
            </a:r>
            <a:r>
              <a:rPr lang="en-GB">
                <a:solidFill>
                  <a:srgbClr val="FFFFFF"/>
                </a:solidFill>
                <a:latin typeface="Lato"/>
                <a:ea typeface="Lato"/>
                <a:cs typeface="Lato"/>
                <a:sym typeface="Lato"/>
              </a:rPr>
              <a:t> values between -1 and 1, and will never </a:t>
            </a:r>
            <a:r>
              <a:rPr lang="en-GB">
                <a:solidFill>
                  <a:srgbClr val="FFFFFF"/>
                </a:solidFill>
                <a:latin typeface="Lato"/>
                <a:ea typeface="Lato"/>
                <a:cs typeface="Lato"/>
                <a:sym typeface="Lato"/>
              </a:rPr>
              <a:t>provide an output above pi/2. Additionally, it allows forward, turning, and upwards control. The angle calculation does not consider a moment created by different angle values, so a throttle adjustment needed to be developed. </a:t>
            </a:r>
            <a:endParaRPr>
              <a:solidFill>
                <a:srgbClr val="FFFFFF"/>
              </a:solidFill>
              <a:latin typeface="Lato"/>
              <a:ea typeface="Lato"/>
              <a:cs typeface="Lato"/>
              <a:sym typeface="Lato"/>
            </a:endParaRPr>
          </a:p>
        </p:txBody>
      </p:sp>
      <p:sp>
        <p:nvSpPr>
          <p:cNvPr id="992" name="Google Shape;992;p68"/>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pic>
        <p:nvPicPr>
          <p:cNvPr id="993" name="Google Shape;993;p68"/>
          <p:cNvPicPr preferRelativeResize="0"/>
          <p:nvPr/>
        </p:nvPicPr>
        <p:blipFill rotWithShape="1">
          <a:blip r:embed="rId3">
            <a:alphaModFix/>
          </a:blip>
          <a:srcRect b="44083" l="39317" r="40362" t="46860"/>
          <a:stretch/>
        </p:blipFill>
        <p:spPr>
          <a:xfrm>
            <a:off x="2748950" y="2647950"/>
            <a:ext cx="3646075" cy="914101"/>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69"/>
          <p:cNvSpPr txBox="1"/>
          <p:nvPr/>
        </p:nvSpPr>
        <p:spPr>
          <a:xfrm>
            <a:off x="1297500" y="393750"/>
            <a:ext cx="7039200" cy="914100"/>
          </a:xfrm>
          <a:prstGeom prst="rect">
            <a:avLst/>
          </a:prstGeom>
          <a:noFill/>
          <a:ln>
            <a:noFill/>
          </a:ln>
        </p:spPr>
        <p:txBody>
          <a:bodyPr anchorCtr="0" anchor="t" bIns="91425" lIns="91425" spcFirstLastPara="1" rIns="91425" wrap="square" tIns="91425">
            <a:normAutofit lnSpcReduction="10000"/>
          </a:bodyPr>
          <a:lstStyle/>
          <a:p>
            <a:pPr indent="0" lvl="0" marL="0" rtl="0" algn="l">
              <a:spcBef>
                <a:spcPts val="0"/>
              </a:spcBef>
              <a:spcAft>
                <a:spcPts val="0"/>
              </a:spcAft>
              <a:buNone/>
            </a:pPr>
            <a:r>
              <a:rPr lang="en-GB" sz="2400">
                <a:solidFill>
                  <a:srgbClr val="FFFFFF"/>
                </a:solidFill>
                <a:latin typeface="Montserrat"/>
                <a:ea typeface="Montserrat"/>
                <a:cs typeface="Montserrat"/>
                <a:sym typeface="Montserrat"/>
              </a:rPr>
              <a:t>RC Throttle Adjusted to Remove an Unintentional Moment</a:t>
            </a:r>
            <a:endParaRPr sz="2400">
              <a:solidFill>
                <a:srgbClr val="FFFFFF"/>
              </a:solidFill>
              <a:latin typeface="Montserrat"/>
              <a:ea typeface="Montserrat"/>
              <a:cs typeface="Montserrat"/>
              <a:sym typeface="Montserrat"/>
            </a:endParaRPr>
          </a:p>
        </p:txBody>
      </p:sp>
      <p:sp>
        <p:nvSpPr>
          <p:cNvPr id="999" name="Google Shape;999;p69"/>
          <p:cNvSpPr txBox="1"/>
          <p:nvPr/>
        </p:nvSpPr>
        <p:spPr>
          <a:xfrm>
            <a:off x="1201475" y="1307850"/>
            <a:ext cx="3066300" cy="3256800"/>
          </a:xfrm>
          <a:prstGeom prst="rect">
            <a:avLst/>
          </a:prstGeom>
          <a:noFill/>
          <a:ln>
            <a:noFill/>
          </a:ln>
        </p:spPr>
        <p:txBody>
          <a:bodyPr anchorCtr="0" anchor="t" bIns="91425" lIns="91425" spcFirstLastPara="1" rIns="91425" wrap="square" tIns="91425">
            <a:normAutofit fontScale="77500" lnSpcReduction="10000"/>
          </a:bodyPr>
          <a:lstStyle/>
          <a:p>
            <a:pPr indent="0" lvl="0" marL="0" rtl="0" algn="l">
              <a:lnSpc>
                <a:spcPct val="115000"/>
              </a:lnSpc>
              <a:spcBef>
                <a:spcPts val="0"/>
              </a:spcBef>
              <a:spcAft>
                <a:spcPts val="0"/>
              </a:spcAft>
              <a:buNone/>
            </a:pPr>
            <a:r>
              <a:rPr lang="en-GB" sz="1300">
                <a:solidFill>
                  <a:srgbClr val="FFFFFF"/>
                </a:solidFill>
                <a:latin typeface="Lato"/>
                <a:ea typeface="Lato"/>
                <a:cs typeface="Lato"/>
                <a:sym typeface="Lato"/>
              </a:rPr>
              <a:t>Requirement: We need to eliminate the </a:t>
            </a:r>
            <a:r>
              <a:rPr lang="en-GB" sz="1300">
                <a:solidFill>
                  <a:srgbClr val="FFFFFF"/>
                </a:solidFill>
                <a:latin typeface="Lato"/>
                <a:ea typeface="Lato"/>
                <a:cs typeface="Lato"/>
                <a:sym typeface="Lato"/>
              </a:rPr>
              <a:t>unintentional</a:t>
            </a:r>
            <a:r>
              <a:rPr lang="en-GB" sz="1300">
                <a:solidFill>
                  <a:srgbClr val="FFFFFF"/>
                </a:solidFill>
                <a:latin typeface="Lato"/>
                <a:ea typeface="Lato"/>
                <a:cs typeface="Lato"/>
                <a:sym typeface="Lato"/>
              </a:rPr>
              <a:t> moment created by the angle calculation function</a:t>
            </a:r>
            <a:endParaRPr sz="1300">
              <a:solidFill>
                <a:srgbClr val="FFFFFF"/>
              </a:solidFill>
              <a:latin typeface="Lato"/>
              <a:ea typeface="Lato"/>
              <a:cs typeface="Lato"/>
              <a:sym typeface="Lato"/>
            </a:endParaRPr>
          </a:p>
          <a:p>
            <a:pPr indent="-292576" lvl="0" marL="457200" rtl="0" algn="l">
              <a:lnSpc>
                <a:spcPct val="115000"/>
              </a:lnSpc>
              <a:spcBef>
                <a:spcPts val="1200"/>
              </a:spcBef>
              <a:spcAft>
                <a:spcPts val="0"/>
              </a:spcAft>
              <a:buClr>
                <a:srgbClr val="FFFFFF"/>
              </a:buClr>
              <a:buSzPct val="100000"/>
              <a:buFont typeface="Lato"/>
              <a:buChar char="●"/>
            </a:pPr>
            <a:r>
              <a:rPr lang="en-GB" sz="1300">
                <a:solidFill>
                  <a:srgbClr val="FFFFFF"/>
                </a:solidFill>
                <a:latin typeface="Lato"/>
                <a:ea typeface="Lato"/>
                <a:cs typeface="Lato"/>
                <a:sym typeface="Lato"/>
              </a:rPr>
              <a:t>Only solving for the angles of the servos, an unintentional moment can be created, so we needed to </a:t>
            </a:r>
            <a:r>
              <a:rPr lang="en-GB" sz="1300">
                <a:solidFill>
                  <a:srgbClr val="FFFFFF"/>
                </a:solidFill>
                <a:latin typeface="Lato"/>
                <a:ea typeface="Lato"/>
                <a:cs typeface="Lato"/>
                <a:sym typeface="Lato"/>
              </a:rPr>
              <a:t>equalize vertical forces</a:t>
            </a:r>
            <a:endParaRPr sz="1300">
              <a:solidFill>
                <a:srgbClr val="FFFFFF"/>
              </a:solidFill>
              <a:latin typeface="Lato"/>
              <a:ea typeface="Lato"/>
              <a:cs typeface="Lato"/>
              <a:sym typeface="Lato"/>
            </a:endParaRPr>
          </a:p>
          <a:p>
            <a:pPr indent="-292576" lvl="0" marL="457200" rtl="0" algn="l">
              <a:lnSpc>
                <a:spcPct val="115000"/>
              </a:lnSpc>
              <a:spcBef>
                <a:spcPts val="0"/>
              </a:spcBef>
              <a:spcAft>
                <a:spcPts val="0"/>
              </a:spcAft>
              <a:buClr>
                <a:srgbClr val="FFFFFF"/>
              </a:buClr>
              <a:buSzPct val="100000"/>
              <a:buFont typeface="Lato"/>
              <a:buChar char="●"/>
            </a:pPr>
            <a:r>
              <a:rPr lang="en-GB" sz="1300">
                <a:solidFill>
                  <a:srgbClr val="FFFFFF"/>
                </a:solidFill>
                <a:latin typeface="Lato"/>
                <a:ea typeface="Lato"/>
                <a:cs typeface="Lato"/>
                <a:sym typeface="Lato"/>
              </a:rPr>
              <a:t>Needed to isolate vertical </a:t>
            </a:r>
            <a:r>
              <a:rPr lang="en-GB" sz="1300">
                <a:solidFill>
                  <a:srgbClr val="FFFFFF"/>
                </a:solidFill>
                <a:latin typeface="Lato"/>
                <a:ea typeface="Lato"/>
                <a:cs typeface="Lato"/>
                <a:sym typeface="Lato"/>
              </a:rPr>
              <a:t>force component</a:t>
            </a:r>
            <a:r>
              <a:rPr lang="en-GB" sz="1300">
                <a:solidFill>
                  <a:srgbClr val="FFFFFF"/>
                </a:solidFill>
                <a:latin typeface="Lato"/>
                <a:ea typeface="Lato"/>
                <a:cs typeface="Lato"/>
                <a:sym typeface="Lato"/>
              </a:rPr>
              <a:t> on the far turn side, and use that as max for near turn side</a:t>
            </a:r>
            <a:endParaRPr sz="1300">
              <a:solidFill>
                <a:srgbClr val="FFFFFF"/>
              </a:solidFill>
              <a:latin typeface="Lato"/>
              <a:ea typeface="Lato"/>
              <a:cs typeface="Lato"/>
              <a:sym typeface="Lato"/>
            </a:endParaRPr>
          </a:p>
          <a:p>
            <a:pPr indent="0" lvl="0" marL="0" rtl="0" algn="l">
              <a:lnSpc>
                <a:spcPct val="115000"/>
              </a:lnSpc>
              <a:spcBef>
                <a:spcPts val="1200"/>
              </a:spcBef>
              <a:spcAft>
                <a:spcPts val="0"/>
              </a:spcAft>
              <a:buNone/>
            </a:pPr>
            <a:r>
              <a:t/>
            </a:r>
            <a:endParaRPr sz="1300">
              <a:solidFill>
                <a:srgbClr val="FFFFFF"/>
              </a:solidFill>
              <a:latin typeface="Lato"/>
              <a:ea typeface="Lato"/>
              <a:cs typeface="Lato"/>
              <a:sym typeface="Lato"/>
            </a:endParaRPr>
          </a:p>
          <a:p>
            <a:pPr indent="0" lvl="0" marL="457200" rtl="0" algn="l">
              <a:lnSpc>
                <a:spcPct val="115000"/>
              </a:lnSpc>
              <a:spcBef>
                <a:spcPts val="1200"/>
              </a:spcBef>
              <a:spcAft>
                <a:spcPts val="0"/>
              </a:spcAft>
              <a:buNone/>
            </a:pPr>
            <a:r>
              <a:t/>
            </a:r>
            <a:endParaRPr sz="1300">
              <a:solidFill>
                <a:srgbClr val="FFFFFF"/>
              </a:solidFill>
              <a:latin typeface="Lato"/>
              <a:ea typeface="Lato"/>
              <a:cs typeface="Lato"/>
              <a:sym typeface="Lato"/>
            </a:endParaRPr>
          </a:p>
          <a:p>
            <a:pPr indent="-292576" lvl="0" marL="457200" rtl="0" algn="l">
              <a:lnSpc>
                <a:spcPct val="115000"/>
              </a:lnSpc>
              <a:spcBef>
                <a:spcPts val="1200"/>
              </a:spcBef>
              <a:spcAft>
                <a:spcPts val="0"/>
              </a:spcAft>
              <a:buClr>
                <a:srgbClr val="FFFFFF"/>
              </a:buClr>
              <a:buSzPct val="100000"/>
              <a:buFont typeface="Lato"/>
              <a:buChar char="●"/>
            </a:pPr>
            <a:r>
              <a:rPr lang="en-GB" sz="1300">
                <a:solidFill>
                  <a:srgbClr val="FFFFFF"/>
                </a:solidFill>
                <a:latin typeface="Lato"/>
                <a:ea typeface="Lato"/>
                <a:cs typeface="Lato"/>
                <a:sym typeface="Lato"/>
              </a:rPr>
              <a:t>Conclusion: Change was Implemented and prevented that specific unintentional moment, but this is still an open loop control system and we need better stability</a:t>
            </a:r>
            <a:endParaRPr sz="1300">
              <a:solidFill>
                <a:srgbClr val="FFFFFF"/>
              </a:solidFill>
              <a:latin typeface="Lato"/>
              <a:ea typeface="Lato"/>
              <a:cs typeface="Lato"/>
              <a:sym typeface="Lato"/>
            </a:endParaRPr>
          </a:p>
        </p:txBody>
      </p:sp>
      <p:pic>
        <p:nvPicPr>
          <p:cNvPr id="1000" name="Google Shape;1000;p69"/>
          <p:cNvPicPr preferRelativeResize="0"/>
          <p:nvPr/>
        </p:nvPicPr>
        <p:blipFill rotWithShape="1">
          <a:blip r:embed="rId3">
            <a:alphaModFix/>
          </a:blip>
          <a:srcRect b="16154" l="18980" r="16982" t="30478"/>
          <a:stretch/>
        </p:blipFill>
        <p:spPr>
          <a:xfrm>
            <a:off x="4369600" y="1167175"/>
            <a:ext cx="3966802" cy="1859574"/>
          </a:xfrm>
          <a:prstGeom prst="rect">
            <a:avLst/>
          </a:prstGeom>
          <a:noFill/>
          <a:ln>
            <a:noFill/>
          </a:ln>
        </p:spPr>
      </p:pic>
      <p:sp>
        <p:nvSpPr>
          <p:cNvPr id="1001" name="Google Shape;1001;p69"/>
          <p:cNvSpPr txBox="1"/>
          <p:nvPr/>
        </p:nvSpPr>
        <p:spPr>
          <a:xfrm>
            <a:off x="4369750" y="3165225"/>
            <a:ext cx="3966900" cy="1477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 Unintended moment caused by previous RC iteration. V1</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This situation is caused by going forward and turning at the same time, causing the motor angle to point downwards at commanded throttle</a:t>
            </a:r>
            <a:endParaRPr>
              <a:solidFill>
                <a:srgbClr val="FFFFFF"/>
              </a:solidFill>
              <a:latin typeface="Lato"/>
              <a:ea typeface="Lato"/>
              <a:cs typeface="Lato"/>
              <a:sym typeface="Lato"/>
            </a:endParaRPr>
          </a:p>
        </p:txBody>
      </p:sp>
      <p:pic>
        <p:nvPicPr>
          <p:cNvPr id="1002" name="Google Shape;1002;p69"/>
          <p:cNvPicPr preferRelativeResize="0"/>
          <p:nvPr/>
        </p:nvPicPr>
        <p:blipFill rotWithShape="1">
          <a:blip r:embed="rId4">
            <a:alphaModFix/>
          </a:blip>
          <a:srcRect b="41686" l="22344" r="34277" t="35325"/>
          <a:stretch/>
        </p:blipFill>
        <p:spPr>
          <a:xfrm>
            <a:off x="1666350" y="3035625"/>
            <a:ext cx="2136552" cy="636925"/>
          </a:xfrm>
          <a:prstGeom prst="rect">
            <a:avLst/>
          </a:prstGeom>
          <a:noFill/>
          <a:ln>
            <a:noFill/>
          </a:ln>
        </p:spPr>
      </p:pic>
      <p:sp>
        <p:nvSpPr>
          <p:cNvPr id="1003" name="Google Shape;1003;p69"/>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7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Overview of Drone Flight Simulation</a:t>
            </a:r>
            <a:endParaRPr>
              <a:solidFill>
                <a:srgbClr val="FFFFFF"/>
              </a:solidFill>
            </a:endParaRPr>
          </a:p>
        </p:txBody>
      </p:sp>
      <p:sp>
        <p:nvSpPr>
          <p:cNvPr id="1009" name="Google Shape;1009;p70"/>
          <p:cNvSpPr txBox="1"/>
          <p:nvPr>
            <p:ph idx="1" type="body"/>
          </p:nvPr>
        </p:nvSpPr>
        <p:spPr>
          <a:xfrm>
            <a:off x="1297500" y="1567550"/>
            <a:ext cx="7038900" cy="29112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t>Progress in d</a:t>
            </a:r>
            <a:r>
              <a:rPr lang="en-GB"/>
              <a:t>rone flight simulation</a:t>
            </a:r>
            <a:r>
              <a:rPr lang="en-GB"/>
              <a:t> were made and broken down into slides covering:</a:t>
            </a:r>
            <a:endParaRPr/>
          </a:p>
          <a:p>
            <a:pPr indent="-311150" lvl="0" marL="457200" rtl="0" algn="l">
              <a:spcBef>
                <a:spcPts val="1200"/>
              </a:spcBef>
              <a:spcAft>
                <a:spcPts val="0"/>
              </a:spcAft>
              <a:buSzPts val="1300"/>
              <a:buChar char="●"/>
            </a:pPr>
            <a:r>
              <a:rPr lang="en-GB"/>
              <a:t>Implement Simulation </a:t>
            </a:r>
            <a:r>
              <a:rPr lang="en-GB"/>
              <a:t>Environment</a:t>
            </a:r>
            <a:r>
              <a:rPr lang="en-GB"/>
              <a:t> -  </a:t>
            </a:r>
            <a:r>
              <a:rPr lang="en-GB">
                <a:solidFill>
                  <a:srgbClr val="00FF00"/>
                </a:solidFill>
              </a:rPr>
              <a:t>Complete</a:t>
            </a:r>
            <a:endParaRPr/>
          </a:p>
          <a:p>
            <a:pPr indent="-311150" lvl="0" marL="457200" rtl="0" algn="l">
              <a:spcBef>
                <a:spcPts val="0"/>
              </a:spcBef>
              <a:spcAft>
                <a:spcPts val="0"/>
              </a:spcAft>
              <a:buSzPts val="1300"/>
              <a:buChar char="●"/>
            </a:pPr>
            <a:r>
              <a:rPr lang="en-GB"/>
              <a:t>Apply Forces to the Drone</a:t>
            </a:r>
            <a:r>
              <a:rPr lang="en-GB"/>
              <a:t> </a:t>
            </a:r>
            <a:r>
              <a:rPr lang="en-GB"/>
              <a:t>Due 3/12/21 -  </a:t>
            </a:r>
            <a:r>
              <a:rPr lang="en-GB">
                <a:solidFill>
                  <a:srgbClr val="FF0000"/>
                </a:solidFill>
              </a:rPr>
              <a:t>Late, Expected 3/23/21</a:t>
            </a:r>
            <a:endParaRPr>
              <a:solidFill>
                <a:srgbClr val="FFFF00"/>
              </a:solidFill>
            </a:endParaRPr>
          </a:p>
          <a:p>
            <a:pPr indent="-298450" lvl="1" marL="914400" rtl="0" algn="l">
              <a:spcBef>
                <a:spcPts val="0"/>
              </a:spcBef>
              <a:spcAft>
                <a:spcPts val="0"/>
              </a:spcAft>
              <a:buClr>
                <a:srgbClr val="FFFFFF"/>
              </a:buClr>
              <a:buSzPts val="1100"/>
              <a:buChar char="○"/>
            </a:pPr>
            <a:r>
              <a:rPr lang="en-GB">
                <a:solidFill>
                  <a:srgbClr val="FFFFFF"/>
                </a:solidFill>
              </a:rPr>
              <a:t>Buoyant Force</a:t>
            </a:r>
            <a:r>
              <a:rPr lang="en-GB" sz="1300"/>
              <a:t> </a:t>
            </a:r>
            <a:r>
              <a:rPr lang="en-GB" sz="1300">
                <a:solidFill>
                  <a:srgbClr val="00FF00"/>
                </a:solidFill>
              </a:rPr>
              <a:t> </a:t>
            </a:r>
            <a:r>
              <a:rPr lang="en-GB">
                <a:solidFill>
                  <a:srgbClr val="00FF00"/>
                </a:solidFill>
              </a:rPr>
              <a:t>Complete</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Propeller Force</a:t>
            </a:r>
            <a:r>
              <a:rPr lang="en-GB"/>
              <a:t> </a:t>
            </a:r>
            <a:r>
              <a:rPr lang="en-GB">
                <a:solidFill>
                  <a:srgbClr val="00FF00"/>
                </a:solidFill>
              </a:rPr>
              <a:t> Complete</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Drag Force  </a:t>
            </a:r>
            <a:r>
              <a:rPr lang="en-GB">
                <a:solidFill>
                  <a:srgbClr val="FF0000"/>
                </a:solidFill>
              </a:rPr>
              <a:t>Late - Expected 3/23</a:t>
            </a:r>
            <a:endParaRPr sz="900">
              <a:solidFill>
                <a:srgbClr val="FF0000"/>
              </a:solidFill>
            </a:endParaRPr>
          </a:p>
          <a:p>
            <a:pPr indent="-311150" lvl="0" marL="457200" rtl="0" algn="l">
              <a:spcBef>
                <a:spcPts val="0"/>
              </a:spcBef>
              <a:spcAft>
                <a:spcPts val="0"/>
              </a:spcAft>
              <a:buClr>
                <a:srgbClr val="FFFFFF"/>
              </a:buClr>
              <a:buSzPts val="1300"/>
              <a:buChar char="●"/>
            </a:pPr>
            <a:r>
              <a:rPr lang="en-GB">
                <a:solidFill>
                  <a:srgbClr val="FFFFFF"/>
                </a:solidFill>
              </a:rPr>
              <a:t>Implement Remote Control</a:t>
            </a:r>
            <a:r>
              <a:rPr lang="en-GB">
                <a:solidFill>
                  <a:srgbClr val="FFFFFF"/>
                </a:solidFill>
              </a:rPr>
              <a:t> Design </a:t>
            </a:r>
            <a:r>
              <a:rPr lang="en-GB">
                <a:solidFill>
                  <a:srgbClr val="00FF00"/>
                </a:solidFill>
              </a:rPr>
              <a:t>Complete</a:t>
            </a:r>
            <a:endParaRPr>
              <a:solidFill>
                <a:srgbClr val="00FF00"/>
              </a:solidFill>
            </a:endParaRPr>
          </a:p>
          <a:p>
            <a:pPr indent="0" lvl="0" marL="0" rtl="0" algn="l">
              <a:spcBef>
                <a:spcPts val="1200"/>
              </a:spcBef>
              <a:spcAft>
                <a:spcPts val="1200"/>
              </a:spcAft>
              <a:buNone/>
            </a:pPr>
            <a:r>
              <a:rPr lang="en-GB">
                <a:solidFill>
                  <a:srgbClr val="FFFFFF"/>
                </a:solidFill>
              </a:rPr>
              <a:t>Conclusion: </a:t>
            </a:r>
            <a:r>
              <a:rPr lang="en-GB">
                <a:solidFill>
                  <a:srgbClr val="FFFFFF"/>
                </a:solidFill>
              </a:rPr>
              <a:t>Drag Forces delayed to March 24th, due to </a:t>
            </a:r>
            <a:r>
              <a:rPr lang="en-GB">
                <a:solidFill>
                  <a:srgbClr val="FFFFFF"/>
                </a:solidFill>
              </a:rPr>
              <a:t>RC implementation needing to be done first.</a:t>
            </a:r>
            <a:endParaRPr>
              <a:solidFill>
                <a:srgbClr val="FFFFFF"/>
              </a:solidFill>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3" name="Shape 1013"/>
        <p:cNvGrpSpPr/>
        <p:nvPr/>
      </p:nvGrpSpPr>
      <p:grpSpPr>
        <a:xfrm>
          <a:off x="0" y="0"/>
          <a:ext cx="0" cy="0"/>
          <a:chOff x="0" y="0"/>
          <a:chExt cx="0" cy="0"/>
        </a:xfrm>
      </p:grpSpPr>
      <p:sp>
        <p:nvSpPr>
          <p:cNvPr id="1014" name="Google Shape;1014;p71"/>
          <p:cNvSpPr txBox="1"/>
          <p:nvPr>
            <p:ph type="title"/>
          </p:nvPr>
        </p:nvSpPr>
        <p:spPr>
          <a:xfrm>
            <a:off x="1052550" y="672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Drone Simulation Enviro</a:t>
            </a:r>
            <a:r>
              <a:rPr lang="en-GB"/>
              <a:t>nment Created to Test a Fully Functional Flight</a:t>
            </a:r>
            <a:endParaRPr/>
          </a:p>
        </p:txBody>
      </p:sp>
      <p:sp>
        <p:nvSpPr>
          <p:cNvPr id="1015" name="Google Shape;1015;p71"/>
          <p:cNvSpPr txBox="1"/>
          <p:nvPr>
            <p:ph idx="1" type="body"/>
          </p:nvPr>
        </p:nvSpPr>
        <p:spPr>
          <a:xfrm>
            <a:off x="1052550" y="4249000"/>
            <a:ext cx="7038900" cy="846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Conclusion: Environments are fully functioning and awaiting a completed functional drone for flight testing.</a:t>
            </a:r>
            <a:endParaRPr/>
          </a:p>
        </p:txBody>
      </p:sp>
      <p:pic>
        <p:nvPicPr>
          <p:cNvPr id="1016" name="Google Shape;1016;p71"/>
          <p:cNvPicPr preferRelativeResize="0"/>
          <p:nvPr/>
        </p:nvPicPr>
        <p:blipFill rotWithShape="1">
          <a:blip r:embed="rId3">
            <a:alphaModFix/>
          </a:blip>
          <a:srcRect b="11023" l="11613" r="0" t="8338"/>
          <a:stretch/>
        </p:blipFill>
        <p:spPr>
          <a:xfrm>
            <a:off x="272275" y="1369554"/>
            <a:ext cx="4356250" cy="2235632"/>
          </a:xfrm>
          <a:prstGeom prst="rect">
            <a:avLst/>
          </a:prstGeom>
          <a:noFill/>
          <a:ln>
            <a:noFill/>
          </a:ln>
        </p:spPr>
      </p:pic>
      <p:pic>
        <p:nvPicPr>
          <p:cNvPr id="1017" name="Google Shape;1017;p71"/>
          <p:cNvPicPr preferRelativeResize="0"/>
          <p:nvPr/>
        </p:nvPicPr>
        <p:blipFill rotWithShape="1">
          <a:blip r:embed="rId4">
            <a:alphaModFix/>
          </a:blip>
          <a:srcRect b="10657" l="27357" r="0" t="11150"/>
          <a:stretch/>
        </p:blipFill>
        <p:spPr>
          <a:xfrm>
            <a:off x="4757825" y="1369550"/>
            <a:ext cx="3631824" cy="2198999"/>
          </a:xfrm>
          <a:prstGeom prst="rect">
            <a:avLst/>
          </a:prstGeom>
          <a:noFill/>
          <a:ln>
            <a:noFill/>
          </a:ln>
        </p:spPr>
      </p:pic>
      <p:sp>
        <p:nvSpPr>
          <p:cNvPr id="1018" name="Google Shape;1018;p71"/>
          <p:cNvSpPr txBox="1"/>
          <p:nvPr>
            <p:ph idx="1" type="body"/>
          </p:nvPr>
        </p:nvSpPr>
        <p:spPr>
          <a:xfrm>
            <a:off x="362748" y="3645400"/>
            <a:ext cx="3879300" cy="63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Simulation environment intended for use as crash course and for obstacle avoidance.</a:t>
            </a:r>
            <a:endParaRPr/>
          </a:p>
        </p:txBody>
      </p:sp>
      <p:sp>
        <p:nvSpPr>
          <p:cNvPr id="1019" name="Google Shape;1019;p71"/>
          <p:cNvSpPr txBox="1"/>
          <p:nvPr>
            <p:ph idx="1" type="body"/>
          </p:nvPr>
        </p:nvSpPr>
        <p:spPr>
          <a:xfrm>
            <a:off x="4757825" y="3645400"/>
            <a:ext cx="3726600" cy="63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This </a:t>
            </a:r>
            <a:r>
              <a:rPr lang="en-GB"/>
              <a:t>environment is intended for vertical flight testing and eventually wind stress testing.</a:t>
            </a:r>
            <a:endParaRPr/>
          </a:p>
        </p:txBody>
      </p:sp>
      <p:sp>
        <p:nvSpPr>
          <p:cNvPr id="1020" name="Google Shape;1020;p71"/>
          <p:cNvSpPr txBox="1"/>
          <p:nvPr/>
        </p:nvSpPr>
        <p:spPr>
          <a:xfrm>
            <a:off x="1097650" y="791575"/>
            <a:ext cx="67212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Create an environment, in which the drone’s flight controls can be fully tested in variable flight conditions.</a:t>
            </a:r>
            <a:endParaRPr>
              <a:solidFill>
                <a:srgbClr val="FFFFFF"/>
              </a:solidFill>
              <a:latin typeface="Lato"/>
              <a:ea typeface="Lato"/>
              <a:cs typeface="Lato"/>
              <a:sym typeface="Lato"/>
            </a:endParaRPr>
          </a:p>
        </p:txBody>
      </p:sp>
      <p:sp>
        <p:nvSpPr>
          <p:cNvPr id="1021" name="Google Shape;1021;p71"/>
          <p:cNvSpPr txBox="1"/>
          <p:nvPr/>
        </p:nvSpPr>
        <p:spPr>
          <a:xfrm>
            <a:off x="8141950" y="67250"/>
            <a:ext cx="9078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br>
              <a:rPr lang="en-GB" sz="1300">
                <a:solidFill>
                  <a:srgbClr val="00FF00"/>
                </a:solidFill>
                <a:latin typeface="Lato"/>
                <a:ea typeface="Lato"/>
                <a:cs typeface="Lato"/>
                <a:sym typeface="Lato"/>
              </a:rPr>
            </a:br>
            <a:r>
              <a:rPr lang="en-GB" sz="1300">
                <a:solidFill>
                  <a:srgbClr val="00FF00"/>
                </a:solidFill>
                <a:latin typeface="Lato"/>
                <a:ea typeface="Lato"/>
                <a:cs typeface="Lato"/>
                <a:sym typeface="Lato"/>
              </a:rPr>
              <a:t>Review</a:t>
            </a:r>
            <a:endParaRPr>
              <a:latin typeface="Lato"/>
              <a:ea typeface="Lato"/>
              <a:cs typeface="Lato"/>
              <a:sym typeface="Lato"/>
            </a:endParaRPr>
          </a:p>
        </p:txBody>
      </p:sp>
      <p:sp>
        <p:nvSpPr>
          <p:cNvPr id="1022" name="Google Shape;1022;p71"/>
          <p:cNvSpPr/>
          <p:nvPr/>
        </p:nvSpPr>
        <p:spPr>
          <a:xfrm>
            <a:off x="1450100" y="1763175"/>
            <a:ext cx="1881000" cy="1100400"/>
          </a:xfrm>
          <a:prstGeom prst="rect">
            <a:avLst/>
          </a:prstGeom>
          <a:noFill/>
          <a:ln cap="flat" cmpd="sng" w="952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6" name="Shape 1026"/>
        <p:cNvGrpSpPr/>
        <p:nvPr/>
      </p:nvGrpSpPr>
      <p:grpSpPr>
        <a:xfrm>
          <a:off x="0" y="0"/>
          <a:ext cx="0" cy="0"/>
          <a:chOff x="0" y="0"/>
          <a:chExt cx="0" cy="0"/>
        </a:xfrm>
      </p:grpSpPr>
      <p:sp>
        <p:nvSpPr>
          <p:cNvPr id="1027" name="Google Shape;1027;p72"/>
          <p:cNvSpPr txBox="1"/>
          <p:nvPr>
            <p:ph type="title"/>
          </p:nvPr>
        </p:nvSpPr>
        <p:spPr>
          <a:xfrm>
            <a:off x="1052550" y="24092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Apply a </a:t>
            </a:r>
            <a:r>
              <a:rPr lang="en-GB"/>
              <a:t>Buoyancy Force in VREP</a:t>
            </a:r>
            <a:endParaRPr/>
          </a:p>
        </p:txBody>
      </p:sp>
      <p:sp>
        <p:nvSpPr>
          <p:cNvPr id="1028" name="Google Shape;1028;p72"/>
          <p:cNvSpPr txBox="1"/>
          <p:nvPr>
            <p:ph idx="1" type="body"/>
          </p:nvPr>
        </p:nvSpPr>
        <p:spPr>
          <a:xfrm>
            <a:off x="1297500" y="4139800"/>
            <a:ext cx="7038900" cy="758100"/>
          </a:xfrm>
          <a:prstGeom prst="rect">
            <a:avLst/>
          </a:prstGeom>
        </p:spPr>
        <p:txBody>
          <a:bodyPr anchorCtr="0" anchor="t" bIns="91425" lIns="91425" spcFirstLastPara="1" rIns="91425" wrap="square" tIns="91425">
            <a:noAutofit/>
          </a:bodyPr>
          <a:lstStyle/>
          <a:p>
            <a:pPr indent="0" lvl="0" marL="0" rtl="0" algn="l">
              <a:spcBef>
                <a:spcPts val="0"/>
              </a:spcBef>
              <a:spcAft>
                <a:spcPts val="1200"/>
              </a:spcAft>
              <a:buSzPts val="852"/>
              <a:buNone/>
            </a:pPr>
            <a:r>
              <a:rPr lang="en-GB" sz="1207"/>
              <a:t>Conclusion: </a:t>
            </a:r>
            <a:r>
              <a:rPr lang="en-GB" sz="1207"/>
              <a:t>The buoyancy force works as a c</a:t>
            </a:r>
            <a:r>
              <a:rPr lang="en-GB" sz="1207"/>
              <a:t>ontinuous force upward using a lift bag to promote a center of buoyancy moment directly above the center of gravity; thus, creating greater stability and decreasing the effective weight.</a:t>
            </a:r>
            <a:endParaRPr sz="1207"/>
          </a:p>
        </p:txBody>
      </p:sp>
      <p:pic>
        <p:nvPicPr>
          <p:cNvPr id="1029" name="Google Shape;1029;p72"/>
          <p:cNvPicPr preferRelativeResize="0"/>
          <p:nvPr/>
        </p:nvPicPr>
        <p:blipFill rotWithShape="1">
          <a:blip r:embed="rId3">
            <a:alphaModFix/>
          </a:blip>
          <a:srcRect b="17136" l="11252" r="18724" t="0"/>
          <a:stretch/>
        </p:blipFill>
        <p:spPr>
          <a:xfrm>
            <a:off x="2726700" y="1422288"/>
            <a:ext cx="3616723" cy="2331626"/>
          </a:xfrm>
          <a:prstGeom prst="rect">
            <a:avLst/>
          </a:prstGeom>
          <a:noFill/>
          <a:ln>
            <a:noFill/>
          </a:ln>
        </p:spPr>
      </p:pic>
      <p:sp>
        <p:nvSpPr>
          <p:cNvPr id="1030" name="Google Shape;1030;p72"/>
          <p:cNvSpPr txBox="1"/>
          <p:nvPr/>
        </p:nvSpPr>
        <p:spPr>
          <a:xfrm>
            <a:off x="3411150" y="3833675"/>
            <a:ext cx="23217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FFFFFF"/>
                </a:solidFill>
                <a:latin typeface="Lato"/>
                <a:ea typeface="Lato"/>
                <a:cs typeface="Lato"/>
                <a:sym typeface="Lato"/>
              </a:rPr>
              <a:t>A continuous buoyancy force is shown.</a:t>
            </a:r>
            <a:endParaRPr sz="1000">
              <a:solidFill>
                <a:srgbClr val="FFFFFF"/>
              </a:solidFill>
              <a:latin typeface="Lato"/>
              <a:ea typeface="Lato"/>
              <a:cs typeface="Lato"/>
              <a:sym typeface="Lato"/>
            </a:endParaRPr>
          </a:p>
        </p:txBody>
      </p:sp>
      <p:sp>
        <p:nvSpPr>
          <p:cNvPr id="1031" name="Google Shape;1031;p72"/>
          <p:cNvSpPr txBox="1"/>
          <p:nvPr/>
        </p:nvSpPr>
        <p:spPr>
          <a:xfrm>
            <a:off x="8141950" y="67250"/>
            <a:ext cx="9078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br>
              <a:rPr lang="en-GB" sz="1300">
                <a:solidFill>
                  <a:srgbClr val="00FF00"/>
                </a:solidFill>
                <a:latin typeface="Lato"/>
                <a:ea typeface="Lato"/>
                <a:cs typeface="Lato"/>
                <a:sym typeface="Lato"/>
              </a:rPr>
            </a:br>
            <a:r>
              <a:rPr lang="en-GB" sz="1300">
                <a:solidFill>
                  <a:srgbClr val="00FF00"/>
                </a:solidFill>
                <a:latin typeface="Lato"/>
                <a:ea typeface="Lato"/>
                <a:cs typeface="Lato"/>
                <a:sym typeface="Lato"/>
              </a:rPr>
              <a:t>Review</a:t>
            </a:r>
            <a:endParaRPr>
              <a:latin typeface="Lato"/>
              <a:ea typeface="Lato"/>
              <a:cs typeface="Lato"/>
              <a:sym typeface="Lato"/>
            </a:endParaRPr>
          </a:p>
        </p:txBody>
      </p:sp>
      <p:sp>
        <p:nvSpPr>
          <p:cNvPr id="1032" name="Google Shape;1032;p72"/>
          <p:cNvSpPr txBox="1"/>
          <p:nvPr/>
        </p:nvSpPr>
        <p:spPr>
          <a:xfrm>
            <a:off x="1642050" y="759525"/>
            <a:ext cx="58599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Buoyancy force should be applied as a constant, continuous force and simulate as close to the real balloon as can be handled.</a:t>
            </a:r>
            <a:endParaRPr>
              <a:solidFill>
                <a:srgbClr val="FFFFFF"/>
              </a:solidFill>
              <a:latin typeface="Lato"/>
              <a:ea typeface="Lato"/>
              <a:cs typeface="Lato"/>
              <a:sym typeface="Lato"/>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19"/>
          <p:cNvSpPr txBox="1"/>
          <p:nvPr>
            <p:ph type="title"/>
          </p:nvPr>
        </p:nvSpPr>
        <p:spPr>
          <a:xfrm>
            <a:off x="838225" y="0"/>
            <a:ext cx="7798500" cy="91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2000">
                <a:solidFill>
                  <a:srgbClr val="FFFFFF"/>
                </a:solidFill>
              </a:rPr>
              <a:t>Typical </a:t>
            </a:r>
            <a:r>
              <a:rPr lang="en-GB" sz="2000">
                <a:solidFill>
                  <a:srgbClr val="FFFFFF"/>
                </a:solidFill>
              </a:rPr>
              <a:t>Power for Microcontroller &amp; Microprocessor Included the I2C/SPI Passive Component Power</a:t>
            </a:r>
            <a:endParaRPr sz="2000">
              <a:solidFill>
                <a:srgbClr val="FFFFFF"/>
              </a:solidFill>
            </a:endParaRPr>
          </a:p>
        </p:txBody>
      </p:sp>
      <p:sp>
        <p:nvSpPr>
          <p:cNvPr id="181" name="Google Shape;181;p19"/>
          <p:cNvSpPr txBox="1"/>
          <p:nvPr>
            <p:ph idx="1" type="body"/>
          </p:nvPr>
        </p:nvSpPr>
        <p:spPr>
          <a:xfrm>
            <a:off x="1052550" y="4034925"/>
            <a:ext cx="7038900" cy="1359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Conclusion</a:t>
            </a:r>
            <a:r>
              <a:rPr lang="en-GB"/>
              <a:t>: Power per component is multiplied by the total flight time(in hours) to get the mWh requirements of all parts together to measure if the drone can achieve a desired flight time. </a:t>
            </a:r>
            <a:r>
              <a:rPr lang="en-GB" u="sng"/>
              <a:t>Typical power required for these components equals 3940mW</a:t>
            </a:r>
            <a:r>
              <a:rPr lang="en-GB"/>
              <a:t>, including</a:t>
            </a:r>
            <a:r>
              <a:rPr lang="en-GB"/>
              <a:t> passive component power of  I2C and SPI resistors, explained in a later slide</a:t>
            </a:r>
            <a:endParaRPr/>
          </a:p>
        </p:txBody>
      </p:sp>
      <p:graphicFrame>
        <p:nvGraphicFramePr>
          <p:cNvPr id="182" name="Google Shape;182;p19"/>
          <p:cNvGraphicFramePr/>
          <p:nvPr/>
        </p:nvGraphicFramePr>
        <p:xfrm>
          <a:off x="121463" y="1038225"/>
          <a:ext cx="3000000" cy="3000000"/>
        </p:xfrm>
        <a:graphic>
          <a:graphicData uri="http://schemas.openxmlformats.org/drawingml/2006/table">
            <a:tbl>
              <a:tblPr>
                <a:noFill/>
                <a:tableStyleId>{734A5758-26DD-4BA9-9514-A11159109D9E}</a:tableStyleId>
              </a:tblPr>
              <a:tblGrid>
                <a:gridCol w="864100"/>
                <a:gridCol w="1287500"/>
                <a:gridCol w="1178325"/>
                <a:gridCol w="1397100"/>
                <a:gridCol w="1349900"/>
                <a:gridCol w="737125"/>
                <a:gridCol w="1043500"/>
                <a:gridCol w="1043500"/>
              </a:tblGrid>
              <a:tr h="342900">
                <a:tc>
                  <a:txBody>
                    <a:bodyPr/>
                    <a:lstStyle/>
                    <a:p>
                      <a:pPr indent="0" lvl="0" marL="0" rtl="0" algn="l">
                        <a:lnSpc>
                          <a:spcPct val="115000"/>
                        </a:lnSpc>
                        <a:spcBef>
                          <a:spcPts val="0"/>
                        </a:spcBef>
                        <a:spcAft>
                          <a:spcPts val="0"/>
                        </a:spcAft>
                        <a:buNone/>
                      </a:pPr>
                      <a:r>
                        <a:rPr lang="en-GB" sz="1000"/>
                        <a:t>Name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1000"/>
                        <a:t>Description</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000"/>
                        <a:t>Nominal Voltage(V)</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1000"/>
                        <a:t>Typical</a:t>
                      </a:r>
                      <a:r>
                        <a:rPr lang="en-GB" sz="1000"/>
                        <a:t> Current(mA)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Clr>
                          <a:srgbClr val="000000"/>
                        </a:buClr>
                        <a:buSzPts val="1000"/>
                        <a:buFont typeface="Arial"/>
                        <a:buNone/>
                      </a:pPr>
                      <a:r>
                        <a:rPr lang="en-GB" sz="1000"/>
                        <a:t>Typical Power(mW)</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gridSpan="3">
                  <a:txBody>
                    <a:bodyPr/>
                    <a:lstStyle/>
                    <a:p>
                      <a:pPr indent="0" lvl="0" marL="0" rtl="0" algn="l">
                        <a:lnSpc>
                          <a:spcPct val="115000"/>
                        </a:lnSpc>
                        <a:spcBef>
                          <a:spcPts val="0"/>
                        </a:spcBef>
                        <a:spcAft>
                          <a:spcPts val="0"/>
                        </a:spcAft>
                        <a:buNone/>
                      </a:pPr>
                      <a:r>
                        <a:rPr lang="en-GB" sz="1000"/>
                        <a:t>Comments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c hMerge="1"/>
              </a:tr>
              <a:tr h="342900">
                <a:tc>
                  <a:txBody>
                    <a:bodyPr/>
                    <a:lstStyle/>
                    <a:p>
                      <a:pPr indent="0" lvl="0" marL="0" rtl="0" algn="l">
                        <a:lnSpc>
                          <a:spcPct val="115000"/>
                        </a:lnSpc>
                        <a:spcBef>
                          <a:spcPts val="0"/>
                        </a:spcBef>
                        <a:spcAft>
                          <a:spcPts val="0"/>
                        </a:spcAft>
                        <a:buNone/>
                      </a:pPr>
                      <a:r>
                        <a:rPr lang="en-GB" sz="1000"/>
                        <a:t>PIC32</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GB" sz="1000"/>
                        <a:t>Microcontroller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55.5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183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3">
                  <a:txBody>
                    <a:bodyPr/>
                    <a:lstStyle/>
                    <a:p>
                      <a:pPr indent="0" lvl="0" marL="0" rtl="0" algn="l">
                        <a:lnSpc>
                          <a:spcPct val="115000"/>
                        </a:lnSpc>
                        <a:spcBef>
                          <a:spcPts val="0"/>
                        </a:spcBef>
                        <a:spcAft>
                          <a:spcPts val="0"/>
                        </a:spcAft>
                        <a:buNone/>
                      </a:pPr>
                      <a:r>
                        <a:rPr lang="en-GB" sz="1000"/>
                        <a:t>55mA typical current required for executing code within SRAM or Flash Memory, .5mA typical current required for two I2C pull-up resistors in datasheet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hMerge="1"/>
              </a:tr>
              <a:tr h="342900">
                <a:tc>
                  <a:txBody>
                    <a:bodyPr/>
                    <a:lstStyle/>
                    <a:p>
                      <a:pPr indent="0" lvl="0" marL="0" rtl="0" algn="l">
                        <a:lnSpc>
                          <a:spcPct val="115000"/>
                        </a:lnSpc>
                        <a:spcBef>
                          <a:spcPts val="0"/>
                        </a:spcBef>
                        <a:spcAft>
                          <a:spcPts val="0"/>
                        </a:spcAft>
                        <a:buNone/>
                      </a:pPr>
                      <a:r>
                        <a:rPr lang="en-GB" sz="1000"/>
                        <a:t>Raspberry Pi</a:t>
                      </a:r>
                      <a:endParaRPr sz="1000"/>
                    </a:p>
                    <a:p>
                      <a:pPr indent="0" lvl="0" marL="0" rtl="0" algn="l">
                        <a:lnSpc>
                          <a:spcPct val="115000"/>
                        </a:lnSpc>
                        <a:spcBef>
                          <a:spcPts val="0"/>
                        </a:spcBef>
                        <a:spcAft>
                          <a:spcPts val="0"/>
                        </a:spcAft>
                        <a:buNone/>
                      </a:pPr>
                      <a:r>
                        <a:rPr lang="en-GB" sz="1000"/>
                        <a:t>Compute Modules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GB" sz="1000"/>
                        <a:t>Microprocessor</a:t>
                      </a:r>
                      <a:endParaRPr sz="1000"/>
                    </a:p>
                    <a:p>
                      <a:pPr indent="0" lvl="0" marL="0" rtl="0" algn="l">
                        <a:lnSpc>
                          <a:spcPct val="115000"/>
                        </a:lnSpc>
                        <a:spcBef>
                          <a:spcPts val="0"/>
                        </a:spcBef>
                        <a:spcAft>
                          <a:spcPts val="0"/>
                        </a:spcAft>
                        <a:buNone/>
                      </a:pPr>
                      <a:r>
                        <a:rPr lang="en-GB" sz="1000"/>
                        <a:t>(All 6 power inputs)</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5,3.3,1.8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1,030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3,680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3">
                  <a:txBody>
                    <a:bodyPr/>
                    <a:lstStyle/>
                    <a:p>
                      <a:pPr indent="0" lvl="0" marL="0" rtl="0" algn="l">
                        <a:lnSpc>
                          <a:spcPct val="115000"/>
                        </a:lnSpc>
                        <a:spcBef>
                          <a:spcPts val="0"/>
                        </a:spcBef>
                        <a:spcAft>
                          <a:spcPts val="0"/>
                        </a:spcAft>
                        <a:buNone/>
                      </a:pPr>
                      <a:r>
                        <a:rPr lang="en-GB" sz="1000"/>
                        <a:t>Current variant on activity, recommended minimum power requirements from datasheet used in absence of typical power, although we will not exceed this due to low </a:t>
                      </a:r>
                      <a:r>
                        <a:rPr lang="en-GB" sz="1000"/>
                        <a:t>requirements</a:t>
                      </a:r>
                      <a:r>
                        <a:rPr lang="en-GB" sz="1000"/>
                        <a:t> needed for processor. I</a:t>
                      </a:r>
                      <a:r>
                        <a:rPr lang="en-GB" sz="1000"/>
                        <a:t>ncludes current needed for 4 SPI communication pull up resistors within 50mA max pin rail currents included in total current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hMerge="1"/>
              </a:tr>
              <a:tr h="342900">
                <a:tc>
                  <a:txBody>
                    <a:bodyPr/>
                    <a:lstStyle/>
                    <a:p>
                      <a:pPr indent="0" lvl="0" marL="0" rtl="0" algn="l">
                        <a:lnSpc>
                          <a:spcPct val="115000"/>
                        </a:lnSpc>
                        <a:spcBef>
                          <a:spcPts val="0"/>
                        </a:spcBef>
                        <a:spcAft>
                          <a:spcPts val="0"/>
                        </a:spcAft>
                        <a:buNone/>
                      </a:pPr>
                      <a:r>
                        <a:rPr lang="en-GB" sz="1000">
                          <a:solidFill>
                            <a:srgbClr val="222222"/>
                          </a:solidFill>
                        </a:rPr>
                        <a:t>CB3LV</a:t>
                      </a:r>
                      <a:endParaRPr sz="10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GB" sz="1000"/>
                        <a:t>8MHz Crystal Oscillator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20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66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3">
                  <a:txBody>
                    <a:bodyPr/>
                    <a:lstStyle/>
                    <a:p>
                      <a:pPr indent="0" lvl="0" marL="0" rtl="0" algn="l">
                        <a:lnSpc>
                          <a:spcPct val="115000"/>
                        </a:lnSpc>
                        <a:spcBef>
                          <a:spcPts val="0"/>
                        </a:spcBef>
                        <a:spcAft>
                          <a:spcPts val="0"/>
                        </a:spcAft>
                        <a:buNone/>
                      </a:pPr>
                      <a:r>
                        <a:rPr lang="en-GB" sz="1000"/>
                        <a:t>Typical crystal oscillator supply current needed, used for microcontroller clocks¹</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hMerge="1"/>
                <a:tc hMerge="1"/>
              </a:tr>
              <a:tr h="342900">
                <a:tc>
                  <a:txBody>
                    <a:bodyPr/>
                    <a:lstStyle/>
                    <a:p>
                      <a:pPr indent="0" lvl="0" marL="0" rtl="0" algn="l">
                        <a:lnSpc>
                          <a:spcPct val="115000"/>
                        </a:lnSpc>
                        <a:spcBef>
                          <a:spcPts val="0"/>
                        </a:spcBef>
                        <a:spcAft>
                          <a:spcPts val="0"/>
                        </a:spcAft>
                        <a:buNone/>
                      </a:pPr>
                      <a:r>
                        <a:rPr lang="en-GB" sz="1000">
                          <a:solidFill>
                            <a:srgbClr val="222222"/>
                          </a:solidFill>
                        </a:rPr>
                        <a:t>ASEK</a:t>
                      </a:r>
                      <a:endParaRPr sz="1000">
                        <a:solidFill>
                          <a:srgbClr val="222222"/>
                        </a:solidFill>
                      </a:endParaRPr>
                    </a:p>
                  </a:txBody>
                  <a:tcPr marT="19050" marB="19050" marR="28575" marL="28575">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l">
                        <a:lnSpc>
                          <a:spcPct val="115000"/>
                        </a:lnSpc>
                        <a:spcBef>
                          <a:spcPts val="0"/>
                        </a:spcBef>
                        <a:spcAft>
                          <a:spcPts val="0"/>
                        </a:spcAft>
                        <a:buNone/>
                      </a:pPr>
                      <a:r>
                        <a:rPr lang="en-GB" sz="1000"/>
                        <a:t>32.768kHz crystal oscillator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1.7</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a:txBody>
                    <a:bodyPr/>
                    <a:lstStyle/>
                    <a:p>
                      <a:pPr indent="0" lvl="0" marL="0" rtl="0" algn="ctr">
                        <a:lnSpc>
                          <a:spcPct val="115000"/>
                        </a:lnSpc>
                        <a:spcBef>
                          <a:spcPts val="0"/>
                        </a:spcBef>
                        <a:spcAft>
                          <a:spcPts val="0"/>
                        </a:spcAft>
                        <a:buNone/>
                      </a:pPr>
                      <a:r>
                        <a:rPr lang="en-GB" sz="1000"/>
                        <a:t>5.61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F4CCCC"/>
                    </a:solidFill>
                  </a:tcPr>
                </a:tc>
                <a:tc gridSpan="3">
                  <a:txBody>
                    <a:bodyPr/>
                    <a:lstStyle/>
                    <a:p>
                      <a:pPr indent="0" lvl="0" marL="0" rtl="0" algn="l">
                        <a:lnSpc>
                          <a:spcPct val="115000"/>
                        </a:lnSpc>
                        <a:spcBef>
                          <a:spcPts val="0"/>
                        </a:spcBef>
                        <a:spcAft>
                          <a:spcPts val="0"/>
                        </a:spcAft>
                        <a:buNone/>
                      </a:pPr>
                      <a:r>
                        <a:rPr lang="en-GB" sz="1000"/>
                        <a:t>¹</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F4CCCC"/>
                    </a:solidFill>
                  </a:tcPr>
                </a:tc>
                <a:tc hMerge="1"/>
                <a:tc hMerge="1"/>
              </a:tr>
            </a:tbl>
          </a:graphicData>
        </a:graphic>
      </p:graphicFrame>
      <p:sp>
        <p:nvSpPr>
          <p:cNvPr id="183" name="Google Shape;183;p19"/>
          <p:cNvSpPr txBox="1"/>
          <p:nvPr/>
        </p:nvSpPr>
        <p:spPr>
          <a:xfrm>
            <a:off x="8091450" y="85725"/>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184" name="Google Shape;184;p19"/>
          <p:cNvSpPr txBox="1"/>
          <p:nvPr/>
        </p:nvSpPr>
        <p:spPr>
          <a:xfrm>
            <a:off x="892800" y="685825"/>
            <a:ext cx="8251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rgbClr val="FFFFFF"/>
                </a:solidFill>
                <a:latin typeface="Lato"/>
                <a:ea typeface="Lato"/>
                <a:cs typeface="Lato"/>
                <a:sym typeface="Lato"/>
              </a:rPr>
              <a:t>Requirement:</a:t>
            </a:r>
            <a:r>
              <a:rPr lang="en-GB">
                <a:solidFill>
                  <a:srgbClr val="FFFFFF"/>
                </a:solidFill>
                <a:latin typeface="Lato"/>
                <a:ea typeface="Lato"/>
                <a:cs typeface="Lato"/>
                <a:sym typeface="Lato"/>
              </a:rPr>
              <a:t> Use datasheets to estimate typical power requirements of controlling components </a:t>
            </a:r>
            <a:endParaRPr>
              <a:solidFill>
                <a:srgbClr val="FFFFFF"/>
              </a:solidFill>
              <a:latin typeface="Lato"/>
              <a:ea typeface="Lato"/>
              <a:cs typeface="Lato"/>
              <a:sym typeface="Lato"/>
            </a:endParaRPr>
          </a:p>
        </p:txBody>
      </p:sp>
      <p:sp>
        <p:nvSpPr>
          <p:cNvPr id="185" name="Google Shape;185;p19"/>
          <p:cNvSpPr txBox="1"/>
          <p:nvPr/>
        </p:nvSpPr>
        <p:spPr>
          <a:xfrm>
            <a:off x="27450" y="4034925"/>
            <a:ext cx="102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Excerpt from Power Budget V4.0</a:t>
            </a:r>
            <a:endParaRPr sz="800">
              <a:solidFill>
                <a:srgbClr val="FFFFFF"/>
              </a:solidFill>
              <a:latin typeface="Lato"/>
              <a:ea typeface="Lato"/>
              <a:cs typeface="Lato"/>
              <a:sym typeface="Lato"/>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6" name="Shape 1036"/>
        <p:cNvGrpSpPr/>
        <p:nvPr/>
      </p:nvGrpSpPr>
      <p:grpSpPr>
        <a:xfrm>
          <a:off x="0" y="0"/>
          <a:ext cx="0" cy="0"/>
          <a:chOff x="0" y="0"/>
          <a:chExt cx="0" cy="0"/>
        </a:xfrm>
      </p:grpSpPr>
      <p:pic>
        <p:nvPicPr>
          <p:cNvPr id="1037" name="Google Shape;1037;p73"/>
          <p:cNvPicPr preferRelativeResize="0"/>
          <p:nvPr/>
        </p:nvPicPr>
        <p:blipFill>
          <a:blip r:embed="rId3">
            <a:alphaModFix/>
          </a:blip>
          <a:stretch>
            <a:fillRect/>
          </a:stretch>
        </p:blipFill>
        <p:spPr>
          <a:xfrm rot="10800000">
            <a:off x="7594448" y="1301739"/>
            <a:ext cx="854029" cy="222558"/>
          </a:xfrm>
          <a:prstGeom prst="rect">
            <a:avLst/>
          </a:prstGeom>
          <a:noFill/>
          <a:ln>
            <a:noFill/>
          </a:ln>
        </p:spPr>
      </p:pic>
      <p:pic>
        <p:nvPicPr>
          <p:cNvPr id="1038" name="Google Shape;1038;p73"/>
          <p:cNvPicPr preferRelativeResize="0"/>
          <p:nvPr/>
        </p:nvPicPr>
        <p:blipFill>
          <a:blip r:embed="rId3">
            <a:alphaModFix/>
          </a:blip>
          <a:stretch>
            <a:fillRect/>
          </a:stretch>
        </p:blipFill>
        <p:spPr>
          <a:xfrm rot="-5400000">
            <a:off x="687001" y="3167529"/>
            <a:ext cx="896276" cy="255794"/>
          </a:xfrm>
          <a:prstGeom prst="rect">
            <a:avLst/>
          </a:prstGeom>
          <a:noFill/>
          <a:ln>
            <a:noFill/>
          </a:ln>
        </p:spPr>
      </p:pic>
      <p:pic>
        <p:nvPicPr>
          <p:cNvPr id="1039" name="Google Shape;1039;p73"/>
          <p:cNvPicPr preferRelativeResize="0"/>
          <p:nvPr/>
        </p:nvPicPr>
        <p:blipFill>
          <a:blip r:embed="rId3">
            <a:alphaModFix/>
          </a:blip>
          <a:stretch>
            <a:fillRect/>
          </a:stretch>
        </p:blipFill>
        <p:spPr>
          <a:xfrm>
            <a:off x="833527" y="1335513"/>
            <a:ext cx="846896" cy="242637"/>
          </a:xfrm>
          <a:prstGeom prst="rect">
            <a:avLst/>
          </a:prstGeom>
          <a:noFill/>
          <a:ln>
            <a:noFill/>
          </a:ln>
        </p:spPr>
      </p:pic>
      <p:sp>
        <p:nvSpPr>
          <p:cNvPr id="1040" name="Google Shape;1040;p73"/>
          <p:cNvSpPr txBox="1"/>
          <p:nvPr>
            <p:ph type="title"/>
          </p:nvPr>
        </p:nvSpPr>
        <p:spPr>
          <a:xfrm>
            <a:off x="1297500" y="134625"/>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Individual Propeller Forces and Servo Movement </a:t>
            </a:r>
            <a:r>
              <a:rPr lang="en-GB"/>
              <a:t>in All Directions </a:t>
            </a:r>
            <a:r>
              <a:rPr lang="en-GB"/>
              <a:t>Are Implemented</a:t>
            </a:r>
            <a:endParaRPr/>
          </a:p>
        </p:txBody>
      </p:sp>
      <p:sp>
        <p:nvSpPr>
          <p:cNvPr id="1041" name="Google Shape;1041;p73"/>
          <p:cNvSpPr txBox="1"/>
          <p:nvPr>
            <p:ph idx="1" type="body"/>
          </p:nvPr>
        </p:nvSpPr>
        <p:spPr>
          <a:xfrm>
            <a:off x="1297500" y="423750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Conclusion: Propeller Forces apply torque to the balloon, a new factor needed to be considered in order to center the </a:t>
            </a:r>
            <a:r>
              <a:rPr lang="en-GB"/>
              <a:t>balloon</a:t>
            </a:r>
            <a:r>
              <a:rPr lang="en-GB"/>
              <a:t>’s </a:t>
            </a:r>
            <a:r>
              <a:rPr lang="en-GB"/>
              <a:t>mass</a:t>
            </a:r>
            <a:r>
              <a:rPr lang="en-GB"/>
              <a:t>. Forces can be seen to be applied in a radial direction outward from the shaft of the servo.</a:t>
            </a:r>
            <a:endParaRPr/>
          </a:p>
        </p:txBody>
      </p:sp>
      <p:sp>
        <p:nvSpPr>
          <p:cNvPr id="1042" name="Google Shape;1042;p73"/>
          <p:cNvSpPr txBox="1"/>
          <p:nvPr/>
        </p:nvSpPr>
        <p:spPr>
          <a:xfrm>
            <a:off x="323498" y="1697150"/>
            <a:ext cx="16182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Turning servo motor upward moves the balloon in an upward direction.</a:t>
            </a:r>
            <a:endParaRPr sz="1100">
              <a:solidFill>
                <a:srgbClr val="FFFFFF"/>
              </a:solidFill>
              <a:latin typeface="Lato"/>
              <a:ea typeface="Lato"/>
              <a:cs typeface="Lato"/>
              <a:sym typeface="Lato"/>
            </a:endParaRPr>
          </a:p>
        </p:txBody>
      </p:sp>
      <p:sp>
        <p:nvSpPr>
          <p:cNvPr id="1043" name="Google Shape;1043;p73"/>
          <p:cNvSpPr txBox="1"/>
          <p:nvPr/>
        </p:nvSpPr>
        <p:spPr>
          <a:xfrm>
            <a:off x="7588651" y="3813538"/>
            <a:ext cx="1326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Servo turned right.</a:t>
            </a:r>
            <a:endParaRPr sz="1100">
              <a:solidFill>
                <a:srgbClr val="FFFFFF"/>
              </a:solidFill>
              <a:latin typeface="Lato"/>
              <a:ea typeface="Lato"/>
              <a:cs typeface="Lato"/>
              <a:sym typeface="Lato"/>
            </a:endParaRPr>
          </a:p>
        </p:txBody>
      </p:sp>
      <p:sp>
        <p:nvSpPr>
          <p:cNvPr id="1044" name="Google Shape;1044;p73"/>
          <p:cNvSpPr txBox="1"/>
          <p:nvPr/>
        </p:nvSpPr>
        <p:spPr>
          <a:xfrm>
            <a:off x="329039" y="3813525"/>
            <a:ext cx="13620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Servo turned left.</a:t>
            </a:r>
            <a:endParaRPr sz="1100">
              <a:solidFill>
                <a:srgbClr val="FFFFFF"/>
              </a:solidFill>
              <a:latin typeface="Lato"/>
              <a:ea typeface="Lato"/>
              <a:cs typeface="Lato"/>
              <a:sym typeface="Lato"/>
            </a:endParaRPr>
          </a:p>
        </p:txBody>
      </p:sp>
      <p:sp>
        <p:nvSpPr>
          <p:cNvPr id="1045" name="Google Shape;1045;p73"/>
          <p:cNvSpPr txBox="1"/>
          <p:nvPr/>
        </p:nvSpPr>
        <p:spPr>
          <a:xfrm>
            <a:off x="7364601" y="1815988"/>
            <a:ext cx="1362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Servo turned down using ‘Descend’ feature.</a:t>
            </a:r>
            <a:endParaRPr sz="1100">
              <a:solidFill>
                <a:srgbClr val="FFFFFF"/>
              </a:solidFill>
              <a:latin typeface="Lato"/>
              <a:ea typeface="Lato"/>
              <a:cs typeface="Lato"/>
              <a:sym typeface="Lato"/>
            </a:endParaRPr>
          </a:p>
        </p:txBody>
      </p:sp>
      <p:sp>
        <p:nvSpPr>
          <p:cNvPr id="1046" name="Google Shape;1046;p73"/>
          <p:cNvSpPr txBox="1"/>
          <p:nvPr/>
        </p:nvSpPr>
        <p:spPr>
          <a:xfrm>
            <a:off x="8141950" y="67250"/>
            <a:ext cx="907800" cy="6150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CompleteN</a:t>
            </a:r>
            <a:r>
              <a:rPr lang="en-GB" sz="1300">
                <a:solidFill>
                  <a:srgbClr val="00FF00"/>
                </a:solidFill>
                <a:latin typeface="Lato"/>
                <a:ea typeface="Lato"/>
                <a:cs typeface="Lato"/>
                <a:sym typeface="Lato"/>
              </a:rPr>
              <a:t>e</a:t>
            </a:r>
            <a:r>
              <a:rPr lang="en-GB" sz="1300">
                <a:solidFill>
                  <a:srgbClr val="00FF00"/>
                </a:solidFill>
                <a:latin typeface="Lato"/>
                <a:ea typeface="Lato"/>
                <a:cs typeface="Lato"/>
                <a:sym typeface="Lato"/>
              </a:rPr>
              <a:t>w</a:t>
            </a:r>
            <a:endParaRPr sz="1300">
              <a:solidFill>
                <a:srgbClr val="00FF00"/>
              </a:solidFill>
              <a:latin typeface="Lato"/>
              <a:ea typeface="Lato"/>
              <a:cs typeface="Lato"/>
              <a:sym typeface="Lato"/>
            </a:endParaRPr>
          </a:p>
        </p:txBody>
      </p:sp>
      <p:cxnSp>
        <p:nvCxnSpPr>
          <p:cNvPr id="1047" name="Google Shape;1047;p73"/>
          <p:cNvCxnSpPr/>
          <p:nvPr/>
        </p:nvCxnSpPr>
        <p:spPr>
          <a:xfrm rot="10800000">
            <a:off x="1216779" y="864026"/>
            <a:ext cx="3300" cy="549900"/>
          </a:xfrm>
          <a:prstGeom prst="straightConnector1">
            <a:avLst/>
          </a:prstGeom>
          <a:noFill/>
          <a:ln cap="flat" cmpd="sng" w="9525">
            <a:solidFill>
              <a:srgbClr val="FF0000"/>
            </a:solidFill>
            <a:prstDash val="solid"/>
            <a:round/>
            <a:headEnd len="med" w="med" type="none"/>
            <a:tailEnd len="med" w="med" type="triangle"/>
          </a:ln>
        </p:spPr>
      </p:cxnSp>
      <p:cxnSp>
        <p:nvCxnSpPr>
          <p:cNvPr id="1048" name="Google Shape;1048;p73"/>
          <p:cNvCxnSpPr/>
          <p:nvPr/>
        </p:nvCxnSpPr>
        <p:spPr>
          <a:xfrm rot="10800000">
            <a:off x="615735" y="3347876"/>
            <a:ext cx="459000" cy="2700"/>
          </a:xfrm>
          <a:prstGeom prst="straightConnector1">
            <a:avLst/>
          </a:prstGeom>
          <a:noFill/>
          <a:ln cap="flat" cmpd="sng" w="9525">
            <a:solidFill>
              <a:srgbClr val="FF0000"/>
            </a:solidFill>
            <a:prstDash val="solid"/>
            <a:round/>
            <a:headEnd len="med" w="med" type="none"/>
            <a:tailEnd len="med" w="med" type="triangle"/>
          </a:ln>
        </p:spPr>
      </p:cxnSp>
      <p:cxnSp>
        <p:nvCxnSpPr>
          <p:cNvPr id="1049" name="Google Shape;1049;p73"/>
          <p:cNvCxnSpPr/>
          <p:nvPr/>
        </p:nvCxnSpPr>
        <p:spPr>
          <a:xfrm rot="10800000">
            <a:off x="1079331" y="2733596"/>
            <a:ext cx="4200" cy="614400"/>
          </a:xfrm>
          <a:prstGeom prst="straightConnector1">
            <a:avLst/>
          </a:prstGeom>
          <a:noFill/>
          <a:ln cap="flat" cmpd="sng" w="9525">
            <a:solidFill>
              <a:srgbClr val="FF0000"/>
            </a:solidFill>
            <a:prstDash val="dash"/>
            <a:round/>
            <a:headEnd len="med" w="med" type="none"/>
            <a:tailEnd len="med" w="med" type="triangle"/>
          </a:ln>
        </p:spPr>
      </p:cxnSp>
      <p:cxnSp>
        <p:nvCxnSpPr>
          <p:cNvPr id="1050" name="Google Shape;1050;p73"/>
          <p:cNvCxnSpPr/>
          <p:nvPr/>
        </p:nvCxnSpPr>
        <p:spPr>
          <a:xfrm rot="5400000">
            <a:off x="805338" y="3070883"/>
            <a:ext cx="307200" cy="256500"/>
          </a:xfrm>
          <a:prstGeom prst="curvedConnector3">
            <a:avLst>
              <a:gd fmla="val 13113" name="adj1"/>
            </a:avLst>
          </a:prstGeom>
          <a:noFill/>
          <a:ln cap="flat" cmpd="sng" w="9525">
            <a:solidFill>
              <a:srgbClr val="FF0000"/>
            </a:solidFill>
            <a:prstDash val="dash"/>
            <a:round/>
            <a:headEnd len="med" w="med" type="none"/>
            <a:tailEnd len="med" w="med" type="stealth"/>
          </a:ln>
        </p:spPr>
      </p:cxnSp>
      <p:cxnSp>
        <p:nvCxnSpPr>
          <p:cNvPr id="1051" name="Google Shape;1051;p73"/>
          <p:cNvCxnSpPr/>
          <p:nvPr/>
        </p:nvCxnSpPr>
        <p:spPr>
          <a:xfrm flipH="1">
            <a:off x="8067442" y="1431602"/>
            <a:ext cx="1500" cy="412500"/>
          </a:xfrm>
          <a:prstGeom prst="straightConnector1">
            <a:avLst/>
          </a:prstGeom>
          <a:noFill/>
          <a:ln cap="flat" cmpd="sng" w="9525">
            <a:solidFill>
              <a:srgbClr val="FF0000"/>
            </a:solidFill>
            <a:prstDash val="solid"/>
            <a:round/>
            <a:headEnd len="med" w="med" type="none"/>
            <a:tailEnd len="med" w="med" type="triangle"/>
          </a:ln>
        </p:spPr>
      </p:cxnSp>
      <p:pic>
        <p:nvPicPr>
          <p:cNvPr id="1052" name="Google Shape;1052;p73"/>
          <p:cNvPicPr preferRelativeResize="0"/>
          <p:nvPr/>
        </p:nvPicPr>
        <p:blipFill rotWithShape="1">
          <a:blip r:embed="rId4">
            <a:alphaModFix/>
          </a:blip>
          <a:srcRect b="11091" l="0" r="0" t="20056"/>
          <a:stretch/>
        </p:blipFill>
        <p:spPr>
          <a:xfrm>
            <a:off x="537773" y="864025"/>
            <a:ext cx="528802" cy="184693"/>
          </a:xfrm>
          <a:prstGeom prst="rect">
            <a:avLst/>
          </a:prstGeom>
          <a:noFill/>
          <a:ln>
            <a:noFill/>
          </a:ln>
        </p:spPr>
      </p:pic>
      <p:pic>
        <p:nvPicPr>
          <p:cNvPr id="1053" name="Google Shape;1053;p73"/>
          <p:cNvPicPr preferRelativeResize="0"/>
          <p:nvPr/>
        </p:nvPicPr>
        <p:blipFill>
          <a:blip r:embed="rId5">
            <a:alphaModFix/>
          </a:blip>
          <a:stretch>
            <a:fillRect/>
          </a:stretch>
        </p:blipFill>
        <p:spPr>
          <a:xfrm>
            <a:off x="674433" y="3001574"/>
            <a:ext cx="156187" cy="111638"/>
          </a:xfrm>
          <a:prstGeom prst="rect">
            <a:avLst/>
          </a:prstGeom>
          <a:noFill/>
          <a:ln>
            <a:noFill/>
          </a:ln>
        </p:spPr>
      </p:pic>
      <p:pic>
        <p:nvPicPr>
          <p:cNvPr id="1054" name="Google Shape;1054;p73"/>
          <p:cNvPicPr preferRelativeResize="0"/>
          <p:nvPr/>
        </p:nvPicPr>
        <p:blipFill>
          <a:blip r:embed="rId6">
            <a:alphaModFix/>
          </a:blip>
          <a:stretch>
            <a:fillRect/>
          </a:stretch>
        </p:blipFill>
        <p:spPr>
          <a:xfrm>
            <a:off x="8562477" y="1362500"/>
            <a:ext cx="161692" cy="101049"/>
          </a:xfrm>
          <a:prstGeom prst="rect">
            <a:avLst/>
          </a:prstGeom>
          <a:noFill/>
          <a:ln>
            <a:noFill/>
          </a:ln>
        </p:spPr>
      </p:pic>
      <p:pic>
        <p:nvPicPr>
          <p:cNvPr id="1055" name="Google Shape;1055;p73"/>
          <p:cNvPicPr preferRelativeResize="0"/>
          <p:nvPr/>
        </p:nvPicPr>
        <p:blipFill>
          <a:blip r:embed="rId7">
            <a:alphaModFix/>
          </a:blip>
          <a:stretch>
            <a:fillRect/>
          </a:stretch>
        </p:blipFill>
        <p:spPr>
          <a:xfrm>
            <a:off x="964823" y="1137039"/>
            <a:ext cx="90426" cy="110165"/>
          </a:xfrm>
          <a:prstGeom prst="rect">
            <a:avLst/>
          </a:prstGeom>
          <a:noFill/>
          <a:ln>
            <a:noFill/>
          </a:ln>
        </p:spPr>
      </p:pic>
      <p:pic>
        <p:nvPicPr>
          <p:cNvPr id="1056" name="Google Shape;1056;p73"/>
          <p:cNvPicPr preferRelativeResize="0"/>
          <p:nvPr/>
        </p:nvPicPr>
        <p:blipFill>
          <a:blip r:embed="rId3">
            <a:alphaModFix/>
          </a:blip>
          <a:stretch>
            <a:fillRect/>
          </a:stretch>
        </p:blipFill>
        <p:spPr>
          <a:xfrm flipH="1" rot="5400000">
            <a:off x="7421269" y="3167542"/>
            <a:ext cx="896276" cy="255794"/>
          </a:xfrm>
          <a:prstGeom prst="rect">
            <a:avLst/>
          </a:prstGeom>
          <a:noFill/>
          <a:ln>
            <a:noFill/>
          </a:ln>
        </p:spPr>
      </p:pic>
      <p:cxnSp>
        <p:nvCxnSpPr>
          <p:cNvPr id="1057" name="Google Shape;1057;p73"/>
          <p:cNvCxnSpPr/>
          <p:nvPr/>
        </p:nvCxnSpPr>
        <p:spPr>
          <a:xfrm flipH="1" rot="10800000">
            <a:off x="7929811" y="3347889"/>
            <a:ext cx="459000" cy="2700"/>
          </a:xfrm>
          <a:prstGeom prst="straightConnector1">
            <a:avLst/>
          </a:prstGeom>
          <a:noFill/>
          <a:ln cap="flat" cmpd="sng" w="9525">
            <a:solidFill>
              <a:srgbClr val="FF0000"/>
            </a:solidFill>
            <a:prstDash val="solid"/>
            <a:round/>
            <a:headEnd len="med" w="med" type="none"/>
            <a:tailEnd len="med" w="med" type="triangle"/>
          </a:ln>
        </p:spPr>
      </p:cxnSp>
      <p:cxnSp>
        <p:nvCxnSpPr>
          <p:cNvPr id="1058" name="Google Shape;1058;p73"/>
          <p:cNvCxnSpPr/>
          <p:nvPr/>
        </p:nvCxnSpPr>
        <p:spPr>
          <a:xfrm flipH="1" rot="10800000">
            <a:off x="7921015" y="2733608"/>
            <a:ext cx="4200" cy="614400"/>
          </a:xfrm>
          <a:prstGeom prst="straightConnector1">
            <a:avLst/>
          </a:prstGeom>
          <a:noFill/>
          <a:ln cap="flat" cmpd="sng" w="9525">
            <a:solidFill>
              <a:srgbClr val="FF0000"/>
            </a:solidFill>
            <a:prstDash val="dash"/>
            <a:round/>
            <a:headEnd len="med" w="med" type="none"/>
            <a:tailEnd len="med" w="med" type="triangle"/>
          </a:ln>
        </p:spPr>
      </p:cxnSp>
      <p:cxnSp>
        <p:nvCxnSpPr>
          <p:cNvPr id="1059" name="Google Shape;1059;p73"/>
          <p:cNvCxnSpPr/>
          <p:nvPr/>
        </p:nvCxnSpPr>
        <p:spPr>
          <a:xfrm flipH="1" rot="-5400000">
            <a:off x="7892007" y="3070896"/>
            <a:ext cx="307200" cy="256500"/>
          </a:xfrm>
          <a:prstGeom prst="curvedConnector3">
            <a:avLst>
              <a:gd fmla="val 13113" name="adj1"/>
            </a:avLst>
          </a:prstGeom>
          <a:noFill/>
          <a:ln cap="flat" cmpd="sng" w="9525">
            <a:solidFill>
              <a:srgbClr val="FF0000"/>
            </a:solidFill>
            <a:prstDash val="dash"/>
            <a:round/>
            <a:headEnd len="med" w="med" type="none"/>
            <a:tailEnd len="med" w="med" type="stealth"/>
          </a:ln>
        </p:spPr>
      </p:cxnSp>
      <p:pic>
        <p:nvPicPr>
          <p:cNvPr id="1060" name="Google Shape;1060;p73"/>
          <p:cNvPicPr preferRelativeResize="0"/>
          <p:nvPr/>
        </p:nvPicPr>
        <p:blipFill>
          <a:blip r:embed="rId5">
            <a:alphaModFix/>
          </a:blip>
          <a:stretch>
            <a:fillRect/>
          </a:stretch>
        </p:blipFill>
        <p:spPr>
          <a:xfrm>
            <a:off x="8173858" y="2984987"/>
            <a:ext cx="156187" cy="111638"/>
          </a:xfrm>
          <a:prstGeom prst="rect">
            <a:avLst/>
          </a:prstGeom>
          <a:noFill/>
          <a:ln>
            <a:noFill/>
          </a:ln>
        </p:spPr>
      </p:pic>
      <p:pic>
        <p:nvPicPr>
          <p:cNvPr id="1061" name="Google Shape;1061;p73" title="up_NGv7bbNn_1dQI.mkv">
            <a:hlinkClick r:id="rId8"/>
          </p:cNvPr>
          <p:cNvPicPr preferRelativeResize="0"/>
          <p:nvPr/>
        </p:nvPicPr>
        <p:blipFill>
          <a:blip r:embed="rId9">
            <a:alphaModFix/>
          </a:blip>
          <a:stretch>
            <a:fillRect/>
          </a:stretch>
        </p:blipFill>
        <p:spPr>
          <a:xfrm>
            <a:off x="2097276" y="1320513"/>
            <a:ext cx="1861150" cy="1395875"/>
          </a:xfrm>
          <a:prstGeom prst="rect">
            <a:avLst/>
          </a:prstGeom>
          <a:noFill/>
          <a:ln>
            <a:noFill/>
          </a:ln>
        </p:spPr>
      </p:pic>
      <p:pic>
        <p:nvPicPr>
          <p:cNvPr id="1062" name="Google Shape;1062;p73" title="down_jTjvGBEN_i9fS.mkv">
            <a:hlinkClick r:id="rId10"/>
          </p:cNvPr>
          <p:cNvPicPr preferRelativeResize="0"/>
          <p:nvPr/>
        </p:nvPicPr>
        <p:blipFill>
          <a:blip r:embed="rId9">
            <a:alphaModFix/>
          </a:blip>
          <a:stretch>
            <a:fillRect/>
          </a:stretch>
        </p:blipFill>
        <p:spPr>
          <a:xfrm>
            <a:off x="5242150" y="1307839"/>
            <a:ext cx="1861175" cy="1395886"/>
          </a:xfrm>
          <a:prstGeom prst="rect">
            <a:avLst/>
          </a:prstGeom>
          <a:noFill/>
          <a:ln>
            <a:noFill/>
          </a:ln>
        </p:spPr>
      </p:pic>
      <p:pic>
        <p:nvPicPr>
          <p:cNvPr id="1063" name="Google Shape;1063;p73" title="left_5cOG6Vwq_lq3U.mkv">
            <a:hlinkClick r:id="rId11"/>
          </p:cNvPr>
          <p:cNvPicPr preferRelativeResize="0"/>
          <p:nvPr/>
        </p:nvPicPr>
        <p:blipFill>
          <a:blip r:embed="rId9">
            <a:alphaModFix/>
          </a:blip>
          <a:stretch>
            <a:fillRect/>
          </a:stretch>
        </p:blipFill>
        <p:spPr>
          <a:xfrm>
            <a:off x="2105803" y="2779000"/>
            <a:ext cx="1861159" cy="1395875"/>
          </a:xfrm>
          <a:prstGeom prst="rect">
            <a:avLst/>
          </a:prstGeom>
          <a:noFill/>
          <a:ln>
            <a:noFill/>
          </a:ln>
        </p:spPr>
      </p:pic>
      <p:pic>
        <p:nvPicPr>
          <p:cNvPr id="1064" name="Google Shape;1064;p73" title="right1_sV2aR8X6_7nxp.mkv">
            <a:hlinkClick r:id="rId12"/>
          </p:cNvPr>
          <p:cNvPicPr preferRelativeResize="0"/>
          <p:nvPr/>
        </p:nvPicPr>
        <p:blipFill>
          <a:blip r:embed="rId9">
            <a:alphaModFix/>
          </a:blip>
          <a:stretch>
            <a:fillRect/>
          </a:stretch>
        </p:blipFill>
        <p:spPr>
          <a:xfrm>
            <a:off x="5242150" y="2772676"/>
            <a:ext cx="1861175" cy="1395875"/>
          </a:xfrm>
          <a:prstGeom prst="rect">
            <a:avLst/>
          </a:prstGeom>
          <a:noFill/>
          <a:ln>
            <a:noFill/>
          </a:ln>
        </p:spPr>
      </p:pic>
      <p:sp>
        <p:nvSpPr>
          <p:cNvPr id="1065" name="Google Shape;1065;p73"/>
          <p:cNvSpPr txBox="1"/>
          <p:nvPr/>
        </p:nvSpPr>
        <p:spPr>
          <a:xfrm>
            <a:off x="1600800" y="901550"/>
            <a:ext cx="59424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The drone  m</a:t>
            </a:r>
            <a:r>
              <a:rPr lang="en-GB">
                <a:solidFill>
                  <a:srgbClr val="FFFFFF"/>
                </a:solidFill>
                <a:latin typeface="Lato"/>
                <a:ea typeface="Lato"/>
                <a:cs typeface="Lato"/>
                <a:sym typeface="Lato"/>
              </a:rPr>
              <a:t>oves completely controlled by propeller forces.</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2"/>
                                        </p:tgtEl>
                                        <p:attrNameLst>
                                          <p:attrName>style.visibility</p:attrName>
                                        </p:attrNameLst>
                                      </p:cBhvr>
                                      <p:to>
                                        <p:strVal val="visible"/>
                                      </p:to>
                                    </p:set>
                                    <p:animEffect filter="fade" transition="in">
                                      <p:cBhvr>
                                        <p:cTn dur="1000"/>
                                        <p:tgtEl>
                                          <p:spTgt spid="10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3"/>
                                        </p:tgtEl>
                                        <p:attrNameLst>
                                          <p:attrName>style.visibility</p:attrName>
                                        </p:attrNameLst>
                                      </p:cBhvr>
                                      <p:to>
                                        <p:strVal val="visible"/>
                                      </p:to>
                                    </p:set>
                                    <p:animEffect filter="fade" transition="in">
                                      <p:cBhvr>
                                        <p:cTn dur="1000"/>
                                        <p:tgtEl>
                                          <p:spTgt spid="106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4"/>
                                        </p:tgtEl>
                                        <p:attrNameLst>
                                          <p:attrName>style.visibility</p:attrName>
                                        </p:attrNameLst>
                                      </p:cBhvr>
                                      <p:to>
                                        <p:strVal val="visible"/>
                                      </p:to>
                                    </p:set>
                                    <p:animEffect filter="fade" transition="in">
                                      <p:cBhvr>
                                        <p:cTn dur="1000"/>
                                        <p:tgtEl>
                                          <p:spTgt spid="106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61"/>
                                        </p:tgtEl>
                                        <p:attrNameLst>
                                          <p:attrName>style.visibility</p:attrName>
                                        </p:attrNameLst>
                                      </p:cBhvr>
                                      <p:to>
                                        <p:strVal val="visible"/>
                                      </p:to>
                                    </p:set>
                                    <p:animEffect filter="fade" transition="in">
                                      <p:cBhvr>
                                        <p:cTn dur="1000"/>
                                        <p:tgtEl>
                                          <p:spTgt spid="106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9" name="Shape 1069"/>
        <p:cNvGrpSpPr/>
        <p:nvPr/>
      </p:nvGrpSpPr>
      <p:grpSpPr>
        <a:xfrm>
          <a:off x="0" y="0"/>
          <a:ext cx="0" cy="0"/>
          <a:chOff x="0" y="0"/>
          <a:chExt cx="0" cy="0"/>
        </a:xfrm>
      </p:grpSpPr>
      <p:sp>
        <p:nvSpPr>
          <p:cNvPr id="1070" name="Google Shape;1070;p74"/>
          <p:cNvSpPr txBox="1"/>
          <p:nvPr>
            <p:ph type="title"/>
          </p:nvPr>
        </p:nvSpPr>
        <p:spPr>
          <a:xfrm>
            <a:off x="1203000" y="410025"/>
            <a:ext cx="7227900" cy="8199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Remote Controlled Forward/Backward Motion is Implemented</a:t>
            </a:r>
            <a:endParaRPr/>
          </a:p>
        </p:txBody>
      </p:sp>
      <p:sp>
        <p:nvSpPr>
          <p:cNvPr id="1071" name="Google Shape;1071;p74"/>
          <p:cNvSpPr txBox="1"/>
          <p:nvPr>
            <p:ph idx="1" type="body"/>
          </p:nvPr>
        </p:nvSpPr>
        <p:spPr>
          <a:xfrm>
            <a:off x="1297500" y="4422150"/>
            <a:ext cx="7038900" cy="7245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1200"/>
              </a:spcAft>
              <a:buNone/>
            </a:pPr>
            <a:r>
              <a:rPr lang="en-GB"/>
              <a:t>Conclusion:  An issue we found in the design is that the balloon will move faster than the moment of mass, causing an initial unbalance between gondola and balloon. The ballon corrects itself as the acceleration reaches a constant and gondola </a:t>
            </a:r>
            <a:r>
              <a:rPr lang="en-GB"/>
              <a:t>catches</a:t>
            </a:r>
            <a:r>
              <a:rPr lang="en-GB"/>
              <a:t> up to the moment of mass.</a:t>
            </a:r>
            <a:endParaRPr/>
          </a:p>
        </p:txBody>
      </p:sp>
      <p:pic>
        <p:nvPicPr>
          <p:cNvPr id="1072" name="Google Shape;1072;p74" title="screen-recorder-thu-mar-18-2021-15-51-23.webm">
            <a:hlinkClick r:id="rId3"/>
          </p:cNvPr>
          <p:cNvPicPr preferRelativeResize="0"/>
          <p:nvPr/>
        </p:nvPicPr>
        <p:blipFill>
          <a:blip r:embed="rId4">
            <a:alphaModFix/>
          </a:blip>
          <a:stretch>
            <a:fillRect/>
          </a:stretch>
        </p:blipFill>
        <p:spPr>
          <a:xfrm>
            <a:off x="2714577" y="1450163"/>
            <a:ext cx="3714850" cy="2023850"/>
          </a:xfrm>
          <a:prstGeom prst="rect">
            <a:avLst/>
          </a:prstGeom>
          <a:noFill/>
          <a:ln>
            <a:noFill/>
          </a:ln>
          <a:effectLst>
            <a:outerShdw blurRad="57150" rotWithShape="0" algn="bl" dir="5400000" dist="19050">
              <a:srgbClr val="000000">
                <a:alpha val="50000"/>
              </a:srgbClr>
            </a:outerShdw>
          </a:effectLst>
        </p:spPr>
      </p:pic>
      <p:sp>
        <p:nvSpPr>
          <p:cNvPr id="1073" name="Google Shape;1073;p74"/>
          <p:cNvSpPr txBox="1"/>
          <p:nvPr/>
        </p:nvSpPr>
        <p:spPr>
          <a:xfrm>
            <a:off x="1762950" y="3577050"/>
            <a:ext cx="5618100" cy="8451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chemeClr val="lt1"/>
                </a:solidFill>
                <a:latin typeface="Lato"/>
                <a:ea typeface="Lato"/>
                <a:cs typeface="Lato"/>
                <a:sym typeface="Lato"/>
              </a:rPr>
              <a:t>P</a:t>
            </a:r>
            <a:r>
              <a:rPr lang="en-GB" sz="1300">
                <a:solidFill>
                  <a:schemeClr val="lt1"/>
                </a:solidFill>
                <a:latin typeface="Lato"/>
                <a:ea typeface="Lato"/>
                <a:cs typeface="Lato"/>
                <a:sym typeface="Lato"/>
              </a:rPr>
              <a:t>ropeller force implementation allows the propellers’ speeds to control the drone’s speed and the servo rotations to control each propeller’s direction, thus changing the direction of the drone.</a:t>
            </a:r>
            <a:endParaRPr>
              <a:latin typeface="Lato"/>
              <a:ea typeface="Lato"/>
              <a:cs typeface="Lato"/>
              <a:sym typeface="Lato"/>
            </a:endParaRPr>
          </a:p>
        </p:txBody>
      </p:sp>
      <p:sp>
        <p:nvSpPr>
          <p:cNvPr id="1074" name="Google Shape;1074;p74"/>
          <p:cNvSpPr txBox="1"/>
          <p:nvPr/>
        </p:nvSpPr>
        <p:spPr>
          <a:xfrm>
            <a:off x="132900" y="1482875"/>
            <a:ext cx="21879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a:t>
            </a:r>
            <a:br>
              <a:rPr lang="en-GB">
                <a:solidFill>
                  <a:srgbClr val="FFFFFF"/>
                </a:solidFill>
                <a:latin typeface="Lato"/>
                <a:ea typeface="Lato"/>
                <a:cs typeface="Lato"/>
                <a:sym typeface="Lato"/>
              </a:rPr>
            </a:br>
            <a:r>
              <a:rPr lang="en-GB">
                <a:solidFill>
                  <a:srgbClr val="FFFFFF"/>
                </a:solidFill>
                <a:latin typeface="Lato"/>
                <a:ea typeface="Lato"/>
                <a:cs typeface="Lato"/>
                <a:sym typeface="Lato"/>
              </a:rPr>
              <a:t>The drone is provided a new axis for full remote control , the pitch angle controls.</a:t>
            </a:r>
            <a:endParaRPr>
              <a:solidFill>
                <a:srgbClr val="FFFFFF"/>
              </a:solidFill>
              <a:latin typeface="Lato"/>
              <a:ea typeface="Lato"/>
              <a:cs typeface="Lato"/>
              <a:sym typeface="Lato"/>
            </a:endParaRPr>
          </a:p>
        </p:txBody>
      </p:sp>
      <p:sp>
        <p:nvSpPr>
          <p:cNvPr id="1075" name="Google Shape;1075;p74"/>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1072"/>
                                        </p:tgtEl>
                                        <p:attrNameLst>
                                          <p:attrName>style.visibility</p:attrName>
                                        </p:attrNameLst>
                                      </p:cBhvr>
                                      <p:to>
                                        <p:strVal val="visible"/>
                                      </p:to>
                                    </p:set>
                                    <p:animEffect filter="fade" transition="in">
                                      <p:cBhvr>
                                        <p:cTn dur="1000"/>
                                        <p:tgtEl>
                                          <p:spTgt spid="107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9" name="Shape 1079"/>
        <p:cNvGrpSpPr/>
        <p:nvPr/>
      </p:nvGrpSpPr>
      <p:grpSpPr>
        <a:xfrm>
          <a:off x="0" y="0"/>
          <a:ext cx="0" cy="0"/>
          <a:chOff x="0" y="0"/>
          <a:chExt cx="0" cy="0"/>
        </a:xfrm>
      </p:grpSpPr>
      <p:sp>
        <p:nvSpPr>
          <p:cNvPr id="1080" name="Google Shape;1080;p7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ctr">
              <a:spcBef>
                <a:spcPts val="0"/>
              </a:spcBef>
              <a:spcAft>
                <a:spcPts val="0"/>
              </a:spcAft>
              <a:buNone/>
            </a:pPr>
            <a:r>
              <a:rPr lang="en-GB"/>
              <a:t>Turning in Remote Control Implemented Along with </a:t>
            </a:r>
            <a:r>
              <a:rPr lang="en-GB"/>
              <a:t>Back and Forth</a:t>
            </a:r>
            <a:r>
              <a:rPr lang="en-GB"/>
              <a:t> Movement</a:t>
            </a:r>
            <a:endParaRPr/>
          </a:p>
        </p:txBody>
      </p:sp>
      <p:sp>
        <p:nvSpPr>
          <p:cNvPr id="1081" name="Google Shape;1081;p75"/>
          <p:cNvSpPr txBox="1"/>
          <p:nvPr>
            <p:ph idx="1" type="body"/>
          </p:nvPr>
        </p:nvSpPr>
        <p:spPr>
          <a:xfrm>
            <a:off x="1297500" y="4422175"/>
            <a:ext cx="7038900" cy="6258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Conclusion: Due to the position of the center of mass relative to motor positions, the pitch and roll angles destabilize, so we need to develop a closed loop remote control response.</a:t>
            </a:r>
            <a:endParaRPr/>
          </a:p>
        </p:txBody>
      </p:sp>
      <p:pic>
        <p:nvPicPr>
          <p:cNvPr id="1082" name="Google Shape;1082;p75" title="Turn.mp4">
            <a:hlinkClick r:id="rId3"/>
          </p:cNvPr>
          <p:cNvPicPr preferRelativeResize="0"/>
          <p:nvPr/>
        </p:nvPicPr>
        <p:blipFill>
          <a:blip r:embed="rId4">
            <a:alphaModFix/>
          </a:blip>
          <a:stretch>
            <a:fillRect/>
          </a:stretch>
        </p:blipFill>
        <p:spPr>
          <a:xfrm>
            <a:off x="5762180" y="2166720"/>
            <a:ext cx="2075600" cy="1306000"/>
          </a:xfrm>
          <a:prstGeom prst="rect">
            <a:avLst/>
          </a:prstGeom>
          <a:noFill/>
          <a:ln>
            <a:noFill/>
          </a:ln>
        </p:spPr>
      </p:pic>
      <p:pic>
        <p:nvPicPr>
          <p:cNvPr id="1083" name="Google Shape;1083;p75" title="screen-recorder-thu-mar-18-2021-18-47-14.webm">
            <a:hlinkClick r:id="rId5"/>
          </p:cNvPr>
          <p:cNvPicPr preferRelativeResize="0"/>
          <p:nvPr/>
        </p:nvPicPr>
        <p:blipFill>
          <a:blip r:embed="rId4">
            <a:alphaModFix/>
          </a:blip>
          <a:stretch>
            <a:fillRect/>
          </a:stretch>
        </p:blipFill>
        <p:spPr>
          <a:xfrm>
            <a:off x="476325" y="1247000"/>
            <a:ext cx="4152650" cy="2225725"/>
          </a:xfrm>
          <a:prstGeom prst="rect">
            <a:avLst/>
          </a:prstGeom>
          <a:noFill/>
          <a:ln>
            <a:noFill/>
          </a:ln>
        </p:spPr>
      </p:pic>
      <p:sp>
        <p:nvSpPr>
          <p:cNvPr id="1084" name="Google Shape;1084;p75"/>
          <p:cNvSpPr txBox="1"/>
          <p:nvPr/>
        </p:nvSpPr>
        <p:spPr>
          <a:xfrm>
            <a:off x="476325" y="3560275"/>
            <a:ext cx="4116000" cy="861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Back and forth motion means all propellers rotating as one movement, and ‘turning’ rotates opposite pairs of servos in mirrored motion across the z-axis. Descent causes a 180 degree rotation to each control feature.</a:t>
            </a:r>
            <a:endParaRPr sz="1100">
              <a:solidFill>
                <a:srgbClr val="FFFFFF"/>
              </a:solidFill>
              <a:latin typeface="Lato"/>
              <a:ea typeface="Lato"/>
              <a:cs typeface="Lato"/>
              <a:sym typeface="Lato"/>
            </a:endParaRPr>
          </a:p>
        </p:txBody>
      </p:sp>
      <p:sp>
        <p:nvSpPr>
          <p:cNvPr id="1085" name="Google Shape;1085;p75"/>
          <p:cNvSpPr txBox="1"/>
          <p:nvPr/>
        </p:nvSpPr>
        <p:spPr>
          <a:xfrm>
            <a:off x="4830475" y="3560275"/>
            <a:ext cx="3939000" cy="692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FFFF"/>
                </a:solidFill>
                <a:latin typeface="Lato"/>
                <a:ea typeface="Lato"/>
                <a:cs typeface="Lato"/>
                <a:sym typeface="Lato"/>
              </a:rPr>
              <a:t>This video shows </a:t>
            </a:r>
            <a:r>
              <a:rPr lang="en-GB" sz="1100">
                <a:solidFill>
                  <a:srgbClr val="FFFFFF"/>
                </a:solidFill>
                <a:latin typeface="Lato"/>
                <a:ea typeface="Lato"/>
                <a:cs typeface="Lato"/>
                <a:sym typeface="Lato"/>
              </a:rPr>
              <a:t>counterclockwise</a:t>
            </a:r>
            <a:r>
              <a:rPr lang="en-GB" sz="1100">
                <a:solidFill>
                  <a:srgbClr val="FFFFFF"/>
                </a:solidFill>
                <a:latin typeface="Lato"/>
                <a:ea typeface="Lato"/>
                <a:cs typeface="Lato"/>
                <a:sym typeface="Lato"/>
              </a:rPr>
              <a:t> and </a:t>
            </a:r>
            <a:r>
              <a:rPr lang="en-GB" sz="1100">
                <a:solidFill>
                  <a:srgbClr val="FFFFFF"/>
                </a:solidFill>
                <a:latin typeface="Lato"/>
                <a:ea typeface="Lato"/>
                <a:cs typeface="Lato"/>
                <a:sym typeface="Lato"/>
              </a:rPr>
              <a:t>clockwise</a:t>
            </a:r>
            <a:r>
              <a:rPr lang="en-GB" sz="1100">
                <a:solidFill>
                  <a:srgbClr val="FFFFFF"/>
                </a:solidFill>
                <a:latin typeface="Lato"/>
                <a:ea typeface="Lato"/>
                <a:cs typeface="Lato"/>
                <a:sym typeface="Lato"/>
              </a:rPr>
              <a:t> rotation to the balloon given a certain amount of turn required, which changes the degrees the motor turns the servos.</a:t>
            </a:r>
            <a:endParaRPr sz="1100">
              <a:solidFill>
                <a:srgbClr val="FFFFFF"/>
              </a:solidFill>
              <a:latin typeface="Lato"/>
              <a:ea typeface="Lato"/>
              <a:cs typeface="Lato"/>
              <a:sym typeface="Lato"/>
            </a:endParaRPr>
          </a:p>
        </p:txBody>
      </p:sp>
      <p:sp>
        <p:nvSpPr>
          <p:cNvPr id="1086" name="Google Shape;1086;p75"/>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1087" name="Google Shape;1087;p75"/>
          <p:cNvSpPr txBox="1"/>
          <p:nvPr/>
        </p:nvSpPr>
        <p:spPr>
          <a:xfrm>
            <a:off x="4830475" y="1247875"/>
            <a:ext cx="385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a:t>
            </a:r>
            <a:br>
              <a:rPr lang="en-GB">
                <a:solidFill>
                  <a:srgbClr val="FFFFFF"/>
                </a:solidFill>
                <a:latin typeface="Lato"/>
                <a:ea typeface="Lato"/>
                <a:cs typeface="Lato"/>
                <a:sym typeface="Lato"/>
              </a:rPr>
            </a:br>
            <a:r>
              <a:rPr lang="en-GB">
                <a:solidFill>
                  <a:srgbClr val="FFFFFF"/>
                </a:solidFill>
                <a:latin typeface="Lato"/>
                <a:ea typeface="Lato"/>
                <a:cs typeface="Lato"/>
                <a:sym typeface="Lato"/>
              </a:rPr>
              <a:t>The drone is provided a new axis for full remote control , the yaw angle controls.</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82"/>
                                        </p:tgtEl>
                                        <p:attrNameLst>
                                          <p:attrName>style.visibility</p:attrName>
                                        </p:attrNameLst>
                                      </p:cBhvr>
                                      <p:to>
                                        <p:strVal val="visible"/>
                                      </p:to>
                                    </p:set>
                                    <p:animEffect filter="fade" transition="in">
                                      <p:cBhvr>
                                        <p:cTn dur="1000"/>
                                        <p:tgtEl>
                                          <p:spTgt spid="10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76"/>
          <p:cNvSpPr txBox="1"/>
          <p:nvPr>
            <p:ph type="title"/>
          </p:nvPr>
        </p:nvSpPr>
        <p:spPr>
          <a:xfrm>
            <a:off x="1297500" y="21462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Descent Functionality Implemented for Turning and Horizontal Movement</a:t>
            </a:r>
            <a:endParaRPr/>
          </a:p>
        </p:txBody>
      </p:sp>
      <p:sp>
        <p:nvSpPr>
          <p:cNvPr id="1093" name="Google Shape;1093;p76"/>
          <p:cNvSpPr txBox="1"/>
          <p:nvPr>
            <p:ph idx="1" type="body"/>
          </p:nvPr>
        </p:nvSpPr>
        <p:spPr>
          <a:xfrm>
            <a:off x="1297500" y="4200000"/>
            <a:ext cx="7038900" cy="6765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Conclusion:  </a:t>
            </a:r>
            <a:r>
              <a:rPr lang="en-GB" sz="1400">
                <a:solidFill>
                  <a:srgbClr val="FFFFFF"/>
                </a:solidFill>
              </a:rPr>
              <a:t>Descent functionality moves with relative ease due to gravity moving in the same direction as the propeller forces.</a:t>
            </a:r>
            <a:endParaRPr/>
          </a:p>
        </p:txBody>
      </p:sp>
      <p:sp>
        <p:nvSpPr>
          <p:cNvPr id="1094" name="Google Shape;1094;p76"/>
          <p:cNvSpPr txBox="1"/>
          <p:nvPr/>
        </p:nvSpPr>
        <p:spPr>
          <a:xfrm>
            <a:off x="5125800" y="1984688"/>
            <a:ext cx="31698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This video showcases descent functionality, which lets the balloon’s movement be controlled as it is descending</a:t>
            </a:r>
            <a:r>
              <a:rPr lang="en-GB">
                <a:solidFill>
                  <a:schemeClr val="lt1"/>
                </a:solidFill>
                <a:latin typeface="Lato"/>
                <a:ea typeface="Lato"/>
                <a:cs typeface="Lato"/>
                <a:sym typeface="Lato"/>
              </a:rPr>
              <a:t>, but will be used less often since the average hovering height rises to around 1m.</a:t>
            </a:r>
            <a:endParaRPr>
              <a:solidFill>
                <a:srgbClr val="FFFFFF"/>
              </a:solidFill>
              <a:latin typeface="Lato"/>
              <a:ea typeface="Lato"/>
              <a:cs typeface="Lato"/>
              <a:sym typeface="Lato"/>
            </a:endParaRPr>
          </a:p>
        </p:txBody>
      </p:sp>
      <p:pic>
        <p:nvPicPr>
          <p:cNvPr id="1095" name="Google Shape;1095;p76" title="screen-recorder-fri-mar-19-2021-02-17-41_UPjHi2W7_pTQd.mkv">
            <a:hlinkClick r:id="rId3"/>
          </p:cNvPr>
          <p:cNvPicPr preferRelativeResize="0"/>
          <p:nvPr/>
        </p:nvPicPr>
        <p:blipFill>
          <a:blip r:embed="rId4">
            <a:alphaModFix/>
          </a:blip>
          <a:stretch>
            <a:fillRect/>
          </a:stretch>
        </p:blipFill>
        <p:spPr>
          <a:xfrm>
            <a:off x="602650" y="1281125"/>
            <a:ext cx="4297724" cy="2766475"/>
          </a:xfrm>
          <a:prstGeom prst="rect">
            <a:avLst/>
          </a:prstGeom>
          <a:noFill/>
          <a:ln>
            <a:noFill/>
          </a:ln>
        </p:spPr>
      </p:pic>
      <p:sp>
        <p:nvSpPr>
          <p:cNvPr id="1096" name="Google Shape;1096;p76"/>
          <p:cNvSpPr txBox="1"/>
          <p:nvPr/>
        </p:nvSpPr>
        <p:spPr>
          <a:xfrm>
            <a:off x="8141950" y="67250"/>
            <a:ext cx="907800" cy="3849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1200"/>
              </a:spcAft>
              <a:buNone/>
            </a:pPr>
            <a:r>
              <a:rPr lang="en-GB" sz="1300">
                <a:solidFill>
                  <a:srgbClr val="00FF00"/>
                </a:solidFill>
                <a:latin typeface="Lato"/>
                <a:ea typeface="Lato"/>
                <a:cs typeface="Lato"/>
                <a:sym typeface="Lato"/>
              </a:rPr>
              <a:t>Complete</a:t>
            </a:r>
            <a:endParaRPr>
              <a:latin typeface="Lato"/>
              <a:ea typeface="Lato"/>
              <a:cs typeface="Lato"/>
              <a:sym typeface="Lato"/>
            </a:endParaRPr>
          </a:p>
        </p:txBody>
      </p:sp>
      <p:sp>
        <p:nvSpPr>
          <p:cNvPr id="1097" name="Google Shape;1097;p76"/>
          <p:cNvSpPr txBox="1"/>
          <p:nvPr/>
        </p:nvSpPr>
        <p:spPr>
          <a:xfrm>
            <a:off x="5058475" y="1085025"/>
            <a:ext cx="38556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a:t>
            </a:r>
            <a:br>
              <a:rPr lang="en-GB">
                <a:solidFill>
                  <a:srgbClr val="FFFFFF"/>
                </a:solidFill>
                <a:latin typeface="Lato"/>
                <a:ea typeface="Lato"/>
                <a:cs typeface="Lato"/>
                <a:sym typeface="Lato"/>
              </a:rPr>
            </a:br>
            <a:r>
              <a:rPr lang="en-GB">
                <a:solidFill>
                  <a:srgbClr val="FFFFFF"/>
                </a:solidFill>
                <a:latin typeface="Lato"/>
                <a:ea typeface="Lato"/>
                <a:cs typeface="Lato"/>
                <a:sym typeface="Lato"/>
              </a:rPr>
              <a:t>The drone’s full remote controls extend into descending flight.</a:t>
            </a:r>
            <a:endParaRPr>
              <a:solidFill>
                <a:srgbClr val="FFFFFF"/>
              </a:solidFill>
              <a:latin typeface="Lato"/>
              <a:ea typeface="Lato"/>
              <a:cs typeface="Lato"/>
              <a:sym typeface="Lat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95"/>
                                        </p:tgtEl>
                                        <p:attrNameLst>
                                          <p:attrName>style.visibility</p:attrName>
                                        </p:attrNameLst>
                                      </p:cBhvr>
                                      <p:to>
                                        <p:strVal val="visible"/>
                                      </p:to>
                                    </p:set>
                                    <p:animEffect filter="fade" transition="in">
                                      <p:cBhvr>
                                        <p:cTn dur="1000"/>
                                        <p:tgtEl>
                                          <p:spTgt spid="109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77"/>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End</a:t>
            </a:r>
            <a:endParaRPr/>
          </a:p>
        </p:txBody>
      </p:sp>
      <p:sp>
        <p:nvSpPr>
          <p:cNvPr id="1103" name="Google Shape;1103;p77"/>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 name="Shape 189"/>
        <p:cNvGrpSpPr/>
        <p:nvPr/>
      </p:nvGrpSpPr>
      <p:grpSpPr>
        <a:xfrm>
          <a:off x="0" y="0"/>
          <a:ext cx="0" cy="0"/>
          <a:chOff x="0" y="0"/>
          <a:chExt cx="0" cy="0"/>
        </a:xfrm>
      </p:grpSpPr>
      <p:sp>
        <p:nvSpPr>
          <p:cNvPr id="190" name="Google Shape;190;p20"/>
          <p:cNvSpPr txBox="1"/>
          <p:nvPr>
            <p:ph type="title"/>
          </p:nvPr>
        </p:nvSpPr>
        <p:spPr>
          <a:xfrm>
            <a:off x="1052550" y="-96450"/>
            <a:ext cx="7309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Typical </a:t>
            </a:r>
            <a:r>
              <a:rPr lang="en-GB">
                <a:solidFill>
                  <a:srgbClr val="FFFFFF"/>
                </a:solidFill>
              </a:rPr>
              <a:t>Power Calculated for Sensors</a:t>
            </a:r>
            <a:r>
              <a:rPr lang="en-GB">
                <a:solidFill>
                  <a:srgbClr val="FFFFFF"/>
                </a:solidFill>
              </a:rPr>
              <a:t> Included the Passive Component Power for UART and PWM</a:t>
            </a:r>
            <a:endParaRPr>
              <a:solidFill>
                <a:srgbClr val="FFFFFF"/>
              </a:solidFill>
            </a:endParaRPr>
          </a:p>
        </p:txBody>
      </p:sp>
      <p:sp>
        <p:nvSpPr>
          <p:cNvPr id="191" name="Google Shape;191;p20"/>
          <p:cNvSpPr txBox="1"/>
          <p:nvPr>
            <p:ph idx="1" type="body"/>
          </p:nvPr>
        </p:nvSpPr>
        <p:spPr>
          <a:xfrm>
            <a:off x="1147475" y="4518550"/>
            <a:ext cx="7038900" cy="9141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1200"/>
              </a:spcAft>
              <a:buNone/>
            </a:pPr>
            <a:r>
              <a:rPr lang="en-GB"/>
              <a:t>Conclusion</a:t>
            </a:r>
            <a:r>
              <a:rPr lang="en-GB"/>
              <a:t>:  </a:t>
            </a:r>
            <a:r>
              <a:rPr lang="en-GB" u="sng"/>
              <a:t>Typical Power requirements for all sensor components equals 466mW</a:t>
            </a:r>
            <a:r>
              <a:rPr lang="en-GB"/>
              <a:t>, which includes communication power from UART and PWM  as well, also shown on a future slide</a:t>
            </a:r>
            <a:endParaRPr/>
          </a:p>
        </p:txBody>
      </p:sp>
      <p:graphicFrame>
        <p:nvGraphicFramePr>
          <p:cNvPr id="192" name="Google Shape;192;p20"/>
          <p:cNvGraphicFramePr/>
          <p:nvPr/>
        </p:nvGraphicFramePr>
        <p:xfrm>
          <a:off x="116388" y="871225"/>
          <a:ext cx="3000000" cy="3000000"/>
        </p:xfrm>
        <a:graphic>
          <a:graphicData uri="http://schemas.openxmlformats.org/drawingml/2006/table">
            <a:tbl>
              <a:tblPr>
                <a:noFill/>
                <a:tableStyleId>{734A5758-26DD-4BA9-9514-A11159109D9E}</a:tableStyleId>
              </a:tblPr>
              <a:tblGrid>
                <a:gridCol w="1183300"/>
                <a:gridCol w="1621125"/>
                <a:gridCol w="1372600"/>
                <a:gridCol w="1183300"/>
                <a:gridCol w="1237525"/>
                <a:gridCol w="1129050"/>
                <a:gridCol w="1183300"/>
              </a:tblGrid>
              <a:tr h="350400">
                <a:tc>
                  <a:txBody>
                    <a:bodyPr/>
                    <a:lstStyle/>
                    <a:p>
                      <a:pPr indent="0" lvl="0" marL="0" rtl="0" algn="l">
                        <a:lnSpc>
                          <a:spcPct val="115000"/>
                        </a:lnSpc>
                        <a:spcBef>
                          <a:spcPts val="0"/>
                        </a:spcBef>
                        <a:spcAft>
                          <a:spcPts val="0"/>
                        </a:spcAft>
                        <a:buNone/>
                      </a:pPr>
                      <a:r>
                        <a:rPr lang="en-GB" sz="900"/>
                        <a:t>Name</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900"/>
                        <a:t>Description</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900"/>
                        <a:t>Nominal Voltage(V)</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900"/>
                        <a:t>Typical</a:t>
                      </a:r>
                      <a:r>
                        <a:rPr lang="en-GB" sz="900"/>
                        <a:t> Current(mA)</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900"/>
                        <a:t>Typical</a:t>
                      </a:r>
                      <a:r>
                        <a:rPr lang="en-GB" sz="900"/>
                        <a:t> Power (mW)</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gridSpan="2">
                  <a:txBody>
                    <a:bodyPr/>
                    <a:lstStyle/>
                    <a:p>
                      <a:pPr indent="0" lvl="0" marL="0" rtl="0" algn="l">
                        <a:lnSpc>
                          <a:spcPct val="115000"/>
                        </a:lnSpc>
                        <a:spcBef>
                          <a:spcPts val="0"/>
                        </a:spcBef>
                        <a:spcAft>
                          <a:spcPts val="0"/>
                        </a:spcAft>
                        <a:buNone/>
                      </a:pPr>
                      <a:r>
                        <a:rPr lang="en-GB" sz="900"/>
                        <a:t>Comments</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r>
              <a:tr h="367300">
                <a:tc>
                  <a:txBody>
                    <a:bodyPr/>
                    <a:lstStyle/>
                    <a:p>
                      <a:pPr indent="0" lvl="0" marL="0" rtl="0" algn="l">
                        <a:lnSpc>
                          <a:spcPct val="115000"/>
                        </a:lnSpc>
                        <a:spcBef>
                          <a:spcPts val="0"/>
                        </a:spcBef>
                        <a:spcAft>
                          <a:spcPts val="0"/>
                        </a:spcAft>
                        <a:buNone/>
                      </a:pPr>
                      <a:r>
                        <a:rPr lang="en-GB" sz="1000"/>
                        <a:t>MPL3115A2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1000"/>
                        <a:t>Pressure/Temperature Sensor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0.265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0.875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l">
                        <a:lnSpc>
                          <a:spcPct val="115000"/>
                        </a:lnSpc>
                        <a:spcBef>
                          <a:spcPts val="0"/>
                        </a:spcBef>
                        <a:spcAft>
                          <a:spcPts val="0"/>
                        </a:spcAft>
                        <a:buNone/>
                      </a:pPr>
                      <a:r>
                        <a:rPr lang="en-GB" sz="1000"/>
                        <a:t>Typical current needed in high resolution mode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r>
              <a:tr h="532600">
                <a:tc>
                  <a:txBody>
                    <a:bodyPr/>
                    <a:lstStyle/>
                    <a:p>
                      <a:pPr indent="0" lvl="0" marL="0" rtl="0" algn="l">
                        <a:lnSpc>
                          <a:spcPct val="115000"/>
                        </a:lnSpc>
                        <a:spcBef>
                          <a:spcPts val="0"/>
                        </a:spcBef>
                        <a:spcAft>
                          <a:spcPts val="0"/>
                        </a:spcAft>
                        <a:buNone/>
                      </a:pPr>
                      <a:r>
                        <a:rPr lang="en-GB" sz="1000"/>
                        <a:t>HC-SR04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1000"/>
                        <a:t>Ultrasonic Sensor(4)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5</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60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301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l">
                        <a:lnSpc>
                          <a:spcPct val="115000"/>
                        </a:lnSpc>
                        <a:spcBef>
                          <a:spcPts val="0"/>
                        </a:spcBef>
                        <a:spcAft>
                          <a:spcPts val="0"/>
                        </a:spcAft>
                        <a:buNone/>
                      </a:pPr>
                      <a:r>
                        <a:rPr lang="en-GB" sz="1000"/>
                        <a:t>Current needed for each  sensor, added power for PWM usage by sensors(.844mW)</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r>
              <a:tr h="697875">
                <a:tc>
                  <a:txBody>
                    <a:bodyPr/>
                    <a:lstStyle/>
                    <a:p>
                      <a:pPr indent="0" lvl="0" marL="0" rtl="0" algn="l">
                        <a:lnSpc>
                          <a:spcPct val="115000"/>
                        </a:lnSpc>
                        <a:spcBef>
                          <a:spcPts val="0"/>
                        </a:spcBef>
                        <a:spcAft>
                          <a:spcPts val="0"/>
                        </a:spcAft>
                        <a:buNone/>
                      </a:pPr>
                      <a:r>
                        <a:rPr lang="en-GB" sz="1000"/>
                        <a:t>MTK 3339</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1000"/>
                        <a:t>GPS Module</a:t>
                      </a:r>
                      <a:endParaRPr sz="10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20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67.2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l">
                        <a:lnSpc>
                          <a:spcPct val="115000"/>
                        </a:lnSpc>
                        <a:spcBef>
                          <a:spcPts val="0"/>
                        </a:spcBef>
                        <a:spcAft>
                          <a:spcPts val="0"/>
                        </a:spcAft>
                        <a:buNone/>
                      </a:pPr>
                      <a:r>
                        <a:rPr lang="en-GB" sz="1000"/>
                        <a:t>25mA Acquisition of GPS Signal takes 30s max,</a:t>
                      </a:r>
                      <a:endParaRPr sz="1000"/>
                    </a:p>
                    <a:p>
                      <a:pPr indent="0" lvl="0" marL="0" rtl="0" algn="l">
                        <a:lnSpc>
                          <a:spcPct val="115000"/>
                        </a:lnSpc>
                        <a:spcBef>
                          <a:spcPts val="0"/>
                        </a:spcBef>
                        <a:spcAft>
                          <a:spcPts val="0"/>
                        </a:spcAft>
                        <a:buNone/>
                      </a:pPr>
                      <a:r>
                        <a:rPr lang="en-GB" sz="1000"/>
                        <a:t>20mA for Tracking, adds 1.09mW for UART power usage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r>
              <a:tr h="367300">
                <a:tc>
                  <a:txBody>
                    <a:bodyPr/>
                    <a:lstStyle/>
                    <a:p>
                      <a:pPr indent="0" lvl="0" marL="0" rtl="0" algn="l">
                        <a:lnSpc>
                          <a:spcPct val="115000"/>
                        </a:lnSpc>
                        <a:spcBef>
                          <a:spcPts val="0"/>
                        </a:spcBef>
                        <a:spcAft>
                          <a:spcPts val="0"/>
                        </a:spcAft>
                        <a:buNone/>
                      </a:pPr>
                      <a:r>
                        <a:rPr lang="en-GB" sz="1000"/>
                        <a:t>ANT-LTE-RPC-UFL</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1000"/>
                        <a:t>GPS Antenna</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8.6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28.4</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l">
                        <a:lnSpc>
                          <a:spcPct val="115000"/>
                        </a:lnSpc>
                        <a:spcBef>
                          <a:spcPts val="0"/>
                        </a:spcBef>
                        <a:spcAft>
                          <a:spcPts val="0"/>
                        </a:spcAft>
                        <a:buNone/>
                      </a:pPr>
                      <a:r>
                        <a:rPr lang="en-GB" sz="1000"/>
                        <a:t>F</a:t>
                      </a:r>
                      <a:r>
                        <a:rPr lang="en-GB" sz="1000"/>
                        <a:t>ollows specs recommended by GPS, typical current used</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r>
              <a:tr h="367300">
                <a:tc>
                  <a:txBody>
                    <a:bodyPr/>
                    <a:lstStyle/>
                    <a:p>
                      <a:pPr indent="0" lvl="0" marL="0" rtl="0" algn="l">
                        <a:lnSpc>
                          <a:spcPct val="115000"/>
                        </a:lnSpc>
                        <a:spcBef>
                          <a:spcPts val="0"/>
                        </a:spcBef>
                        <a:spcAft>
                          <a:spcPts val="0"/>
                        </a:spcAft>
                        <a:buNone/>
                      </a:pPr>
                      <a:r>
                        <a:rPr lang="en-GB" sz="1000"/>
                        <a:t>ICM-20948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1000"/>
                        <a:t>IMU Sensor</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1.8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3.11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5.6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l">
                        <a:lnSpc>
                          <a:spcPct val="115000"/>
                        </a:lnSpc>
                        <a:spcBef>
                          <a:spcPts val="0"/>
                        </a:spcBef>
                        <a:spcAft>
                          <a:spcPts val="0"/>
                        </a:spcAft>
                        <a:buNone/>
                      </a:pPr>
                      <a:r>
                        <a:rPr lang="en-GB" sz="1000"/>
                        <a:t>Typical current during data acquisition in 9-axis mode</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r>
              <a:tr h="532600">
                <a:tc>
                  <a:txBody>
                    <a:bodyPr/>
                    <a:lstStyle/>
                    <a:p>
                      <a:pPr indent="0" lvl="0" marL="0" rtl="0" algn="l">
                        <a:lnSpc>
                          <a:spcPct val="115000"/>
                        </a:lnSpc>
                        <a:spcBef>
                          <a:spcPts val="0"/>
                        </a:spcBef>
                        <a:spcAft>
                          <a:spcPts val="0"/>
                        </a:spcAft>
                        <a:buNone/>
                      </a:pPr>
                      <a:r>
                        <a:rPr lang="en-GB" sz="1000">
                          <a:solidFill>
                            <a:srgbClr val="222222"/>
                          </a:solidFill>
                        </a:rPr>
                        <a:t>BSS138</a:t>
                      </a:r>
                      <a:endParaRPr sz="10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1000"/>
                        <a:t>Logic Converter(2)</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1.8</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29</a:t>
                      </a:r>
                      <a:r>
                        <a:rPr lang="en-GB" sz="1000"/>
                        <a:t>.6</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53.3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l">
                        <a:lnSpc>
                          <a:spcPct val="115000"/>
                        </a:lnSpc>
                        <a:spcBef>
                          <a:spcPts val="0"/>
                        </a:spcBef>
                        <a:spcAft>
                          <a:spcPts val="0"/>
                        </a:spcAft>
                        <a:buNone/>
                      </a:pPr>
                      <a:r>
                        <a:rPr lang="en-GB" sz="1000"/>
                        <a:t>Converts </a:t>
                      </a:r>
                      <a:r>
                        <a:rPr lang="en-GB" sz="1000"/>
                        <a:t>1.8V and 3.3V I2C Lines, 53.3mW power dissipation total by converting</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r>
              <a:tr h="367300">
                <a:tc>
                  <a:txBody>
                    <a:bodyPr/>
                    <a:lstStyle/>
                    <a:p>
                      <a:pPr indent="0" lvl="0" marL="0" rtl="0" algn="l">
                        <a:lnSpc>
                          <a:spcPct val="115000"/>
                        </a:lnSpc>
                        <a:spcBef>
                          <a:spcPts val="0"/>
                        </a:spcBef>
                        <a:spcAft>
                          <a:spcPts val="0"/>
                        </a:spcAft>
                        <a:buNone/>
                      </a:pPr>
                      <a:r>
                        <a:rPr lang="en-GB" sz="1000">
                          <a:solidFill>
                            <a:srgbClr val="222222"/>
                          </a:solidFill>
                        </a:rPr>
                        <a:t>MPRLS0001</a:t>
                      </a:r>
                      <a:endParaRPr sz="1000">
                        <a:solidFill>
                          <a:srgbClr val="222222"/>
                        </a:solidFill>
                      </a:endParaRPr>
                    </a:p>
                    <a:p>
                      <a:pPr indent="0" lvl="0" marL="0" rtl="0" algn="l">
                        <a:lnSpc>
                          <a:spcPct val="115000"/>
                        </a:lnSpc>
                        <a:spcBef>
                          <a:spcPts val="0"/>
                        </a:spcBef>
                        <a:spcAft>
                          <a:spcPts val="0"/>
                        </a:spcAft>
                        <a:buNone/>
                      </a:pPr>
                      <a:r>
                        <a:rPr lang="en-GB" sz="1000">
                          <a:solidFill>
                            <a:srgbClr val="222222"/>
                          </a:solidFill>
                        </a:rPr>
                        <a:t>PG00001C</a:t>
                      </a:r>
                      <a:endParaRPr sz="1000">
                        <a:solidFill>
                          <a:srgbClr val="222222"/>
                        </a:solidFill>
                      </a:endParaRPr>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l">
                        <a:lnSpc>
                          <a:spcPct val="115000"/>
                        </a:lnSpc>
                        <a:spcBef>
                          <a:spcPts val="0"/>
                        </a:spcBef>
                        <a:spcAft>
                          <a:spcPts val="0"/>
                        </a:spcAft>
                        <a:buNone/>
                      </a:pPr>
                      <a:r>
                        <a:rPr lang="en-GB" sz="1000"/>
                        <a:t>Pressure sensor IC</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3.3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3.03</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a:txBody>
                    <a:bodyPr/>
                    <a:lstStyle/>
                    <a:p>
                      <a:pPr indent="0" lvl="0" marL="0" rtl="0" algn="ctr">
                        <a:lnSpc>
                          <a:spcPct val="115000"/>
                        </a:lnSpc>
                        <a:spcBef>
                          <a:spcPts val="0"/>
                        </a:spcBef>
                        <a:spcAft>
                          <a:spcPts val="0"/>
                        </a:spcAft>
                        <a:buNone/>
                      </a:pPr>
                      <a:r>
                        <a:rPr lang="en-GB" sz="1000"/>
                        <a:t>10</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gridSpan="2">
                  <a:txBody>
                    <a:bodyPr/>
                    <a:lstStyle/>
                    <a:p>
                      <a:pPr indent="0" lvl="0" marL="0" rtl="0" algn="l">
                        <a:lnSpc>
                          <a:spcPct val="115000"/>
                        </a:lnSpc>
                        <a:spcBef>
                          <a:spcPts val="0"/>
                        </a:spcBef>
                        <a:spcAft>
                          <a:spcPts val="0"/>
                        </a:spcAft>
                        <a:buNone/>
                      </a:pPr>
                      <a:r>
                        <a:rPr lang="en-GB" sz="1000"/>
                        <a:t>Power acquired from typical data acquisition current</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8E7CC3"/>
                    </a:solidFill>
                  </a:tcPr>
                </a:tc>
                <a:tc hMerge="1"/>
              </a:tr>
            </a:tbl>
          </a:graphicData>
        </a:graphic>
      </p:graphicFrame>
      <p:sp>
        <p:nvSpPr>
          <p:cNvPr id="193" name="Google Shape;193;p20"/>
          <p:cNvSpPr txBox="1"/>
          <p:nvPr/>
        </p:nvSpPr>
        <p:spPr>
          <a:xfrm>
            <a:off x="8186350" y="0"/>
            <a:ext cx="30000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0FF00"/>
                </a:solidFill>
                <a:latin typeface="Lato"/>
                <a:ea typeface="Lato"/>
                <a:cs typeface="Lato"/>
                <a:sym typeface="Lato"/>
              </a:rPr>
              <a:t>Complete</a:t>
            </a:r>
            <a:endParaRPr sz="1200">
              <a:solidFill>
                <a:srgbClr val="00FF00"/>
              </a:solidFill>
              <a:latin typeface="Lato"/>
              <a:ea typeface="Lato"/>
              <a:cs typeface="Lato"/>
              <a:sym typeface="Lato"/>
            </a:endParaRPr>
          </a:p>
        </p:txBody>
      </p:sp>
      <p:sp>
        <p:nvSpPr>
          <p:cNvPr id="194" name="Google Shape;194;p20"/>
          <p:cNvSpPr txBox="1"/>
          <p:nvPr/>
        </p:nvSpPr>
        <p:spPr>
          <a:xfrm>
            <a:off x="1147475" y="544350"/>
            <a:ext cx="74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u="sng">
                <a:solidFill>
                  <a:srgbClr val="FFFFFF"/>
                </a:solidFill>
                <a:latin typeface="Lato"/>
                <a:ea typeface="Lato"/>
                <a:cs typeface="Lato"/>
                <a:sym typeface="Lato"/>
              </a:rPr>
              <a:t>Requirement:</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Use datasheets to estimate typical power requirements of Sensors</a:t>
            </a:r>
            <a:endParaRPr>
              <a:solidFill>
                <a:srgbClr val="FFFFFF"/>
              </a:solidFill>
              <a:latin typeface="Lato"/>
              <a:ea typeface="Lato"/>
              <a:cs typeface="Lato"/>
              <a:sym typeface="Lato"/>
            </a:endParaRPr>
          </a:p>
        </p:txBody>
      </p:sp>
      <p:sp>
        <p:nvSpPr>
          <p:cNvPr id="195" name="Google Shape;195;p20"/>
          <p:cNvSpPr txBox="1"/>
          <p:nvPr/>
        </p:nvSpPr>
        <p:spPr>
          <a:xfrm>
            <a:off x="0" y="4518550"/>
            <a:ext cx="102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Excerpt from Power Budget V4.0</a:t>
            </a:r>
            <a:endParaRPr sz="800">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9" name="Shape 199"/>
        <p:cNvGrpSpPr/>
        <p:nvPr/>
      </p:nvGrpSpPr>
      <p:grpSpPr>
        <a:xfrm>
          <a:off x="0" y="0"/>
          <a:ext cx="0" cy="0"/>
          <a:chOff x="0" y="0"/>
          <a:chExt cx="0" cy="0"/>
        </a:xfrm>
      </p:grpSpPr>
      <p:sp>
        <p:nvSpPr>
          <p:cNvPr id="200" name="Google Shape;200;p21"/>
          <p:cNvSpPr txBox="1"/>
          <p:nvPr>
            <p:ph type="title"/>
          </p:nvPr>
        </p:nvSpPr>
        <p:spPr>
          <a:xfrm>
            <a:off x="724200" y="42875"/>
            <a:ext cx="84198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solidFill>
                  <a:srgbClr val="FFFFFF"/>
                </a:solidFill>
              </a:rPr>
              <a:t>Max/Min Power Analysis</a:t>
            </a:r>
            <a:r>
              <a:rPr lang="en-GB">
                <a:solidFill>
                  <a:srgbClr val="FFFFFF"/>
                </a:solidFill>
              </a:rPr>
              <a:t> for Actuators Due to High Power Variance</a:t>
            </a:r>
            <a:endParaRPr>
              <a:solidFill>
                <a:srgbClr val="FFFFFF"/>
              </a:solidFill>
            </a:endParaRPr>
          </a:p>
        </p:txBody>
      </p:sp>
      <p:sp>
        <p:nvSpPr>
          <p:cNvPr id="201" name="Google Shape;201;p21"/>
          <p:cNvSpPr txBox="1"/>
          <p:nvPr>
            <p:ph idx="1" type="body"/>
          </p:nvPr>
        </p:nvSpPr>
        <p:spPr>
          <a:xfrm>
            <a:off x="227200" y="3577650"/>
            <a:ext cx="6555600" cy="1634400"/>
          </a:xfrm>
          <a:prstGeom prst="rect">
            <a:avLst/>
          </a:prstGeom>
        </p:spPr>
        <p:txBody>
          <a:bodyPr anchorCtr="0" anchor="t" bIns="91425" lIns="91425" spcFirstLastPara="1" rIns="91425" wrap="square" tIns="91425">
            <a:normAutofit lnSpcReduction="10000"/>
          </a:bodyPr>
          <a:lstStyle/>
          <a:p>
            <a:pPr indent="0" lvl="0" marL="0" rtl="0" algn="l">
              <a:lnSpc>
                <a:spcPct val="100000"/>
              </a:lnSpc>
              <a:spcBef>
                <a:spcPts val="0"/>
              </a:spcBef>
              <a:spcAft>
                <a:spcPts val="0"/>
              </a:spcAft>
              <a:buNone/>
            </a:pPr>
            <a:r>
              <a:rPr lang="en-GB"/>
              <a:t>Conclusion:  Power required from the motor is based off how much thrust and turning time is needed from 0-100%, using controls for the thrust of the drone will depend on how much power will be needed to overcome drag force to move the drone around, with equations on the next slide. Power requirements will have to be tempered with these control estimations. </a:t>
            </a:r>
            <a:endParaRPr/>
          </a:p>
          <a:p>
            <a:pPr indent="0" lvl="0" marL="0" rtl="0" algn="l">
              <a:lnSpc>
                <a:spcPct val="100000"/>
              </a:lnSpc>
              <a:spcBef>
                <a:spcPts val="1200"/>
              </a:spcBef>
              <a:spcAft>
                <a:spcPts val="1200"/>
              </a:spcAft>
              <a:buNone/>
            </a:pPr>
            <a:r>
              <a:rPr lang="en-GB"/>
              <a:t>Total absolute actuator max power is </a:t>
            </a:r>
            <a:r>
              <a:rPr lang="en-GB" u="sng"/>
              <a:t>128W</a:t>
            </a:r>
            <a:r>
              <a:rPr lang="en-GB"/>
              <a:t> at max motor and servo performance while the absolute min power will be </a:t>
            </a:r>
            <a:r>
              <a:rPr lang="en-GB" u="sng"/>
              <a:t>42.8W</a:t>
            </a:r>
            <a:r>
              <a:rPr lang="en-GB"/>
              <a:t> at hovering motor and no servo performance</a:t>
            </a:r>
            <a:endParaRPr/>
          </a:p>
        </p:txBody>
      </p:sp>
      <p:graphicFrame>
        <p:nvGraphicFramePr>
          <p:cNvPr id="202" name="Google Shape;202;p21"/>
          <p:cNvGraphicFramePr/>
          <p:nvPr/>
        </p:nvGraphicFramePr>
        <p:xfrm>
          <a:off x="362075" y="1005250"/>
          <a:ext cx="3000000" cy="3000000"/>
        </p:xfrm>
        <a:graphic>
          <a:graphicData uri="http://schemas.openxmlformats.org/drawingml/2006/table">
            <a:tbl>
              <a:tblPr>
                <a:noFill/>
                <a:tableStyleId>{734A5758-26DD-4BA9-9514-A11159109D9E}</a:tableStyleId>
              </a:tblPr>
              <a:tblGrid>
                <a:gridCol w="987100"/>
                <a:gridCol w="1071425"/>
                <a:gridCol w="1104850"/>
                <a:gridCol w="896775"/>
                <a:gridCol w="977075"/>
                <a:gridCol w="836625"/>
                <a:gridCol w="1558900"/>
                <a:gridCol w="987100"/>
              </a:tblGrid>
              <a:tr h="363475">
                <a:tc>
                  <a:txBody>
                    <a:bodyPr/>
                    <a:lstStyle/>
                    <a:p>
                      <a:pPr indent="0" lvl="0" marL="0" rtl="0" algn="l">
                        <a:lnSpc>
                          <a:spcPct val="115000"/>
                        </a:lnSpc>
                        <a:spcBef>
                          <a:spcPts val="0"/>
                        </a:spcBef>
                        <a:spcAft>
                          <a:spcPts val="0"/>
                        </a:spcAft>
                        <a:buNone/>
                      </a:pPr>
                      <a:r>
                        <a:rPr lang="en-GB" sz="800"/>
                        <a:t>Name</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ctr">
                        <a:lnSpc>
                          <a:spcPct val="115000"/>
                        </a:lnSpc>
                        <a:spcBef>
                          <a:spcPts val="0"/>
                        </a:spcBef>
                        <a:spcAft>
                          <a:spcPts val="0"/>
                        </a:spcAft>
                        <a:buNone/>
                      </a:pPr>
                      <a:r>
                        <a:rPr lang="en-GB" sz="800"/>
                        <a:t>Description</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800"/>
                        <a:t>Nominal Voltage(V)</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800"/>
                        <a:t>Nominal </a:t>
                      </a:r>
                      <a:r>
                        <a:rPr lang="en-GB" sz="800"/>
                        <a:t>High State Current Per Part(mA)</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800"/>
                        <a:t>Nominal</a:t>
                      </a:r>
                      <a:endParaRPr sz="800"/>
                    </a:p>
                    <a:p>
                      <a:pPr indent="0" lvl="0" marL="0" rtl="0" algn="l">
                        <a:lnSpc>
                          <a:spcPct val="115000"/>
                        </a:lnSpc>
                        <a:spcBef>
                          <a:spcPts val="0"/>
                        </a:spcBef>
                        <a:spcAft>
                          <a:spcPts val="0"/>
                        </a:spcAft>
                        <a:buNone/>
                      </a:pPr>
                      <a:r>
                        <a:rPr lang="en-GB" sz="800"/>
                        <a:t>Low State Current Per Part(mA)</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a:txBody>
                    <a:bodyPr/>
                    <a:lstStyle/>
                    <a:p>
                      <a:pPr indent="0" lvl="0" marL="0" rtl="0" algn="l">
                        <a:lnSpc>
                          <a:spcPct val="115000"/>
                        </a:lnSpc>
                        <a:spcBef>
                          <a:spcPts val="0"/>
                        </a:spcBef>
                        <a:spcAft>
                          <a:spcPts val="0"/>
                        </a:spcAft>
                        <a:buNone/>
                      </a:pPr>
                      <a:r>
                        <a:rPr lang="en-GB" sz="800"/>
                        <a:t>Max Power total(W)</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gridSpan="2">
                  <a:txBody>
                    <a:bodyPr/>
                    <a:lstStyle/>
                    <a:p>
                      <a:pPr indent="0" lvl="0" marL="0" rtl="0" algn="l">
                        <a:lnSpc>
                          <a:spcPct val="115000"/>
                        </a:lnSpc>
                        <a:spcBef>
                          <a:spcPts val="0"/>
                        </a:spcBef>
                        <a:spcAft>
                          <a:spcPts val="0"/>
                        </a:spcAft>
                        <a:buNone/>
                      </a:pPr>
                      <a:r>
                        <a:rPr lang="en-GB" sz="800"/>
                        <a:t>Comments</a:t>
                      </a:r>
                      <a:endParaRPr sz="8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000000"/>
                      </a:solidFill>
                      <a:prstDash val="solid"/>
                      <a:round/>
                      <a:headEnd len="sm" w="sm" type="none"/>
                      <a:tailEnd len="sm" w="sm" type="none"/>
                    </a:lnT>
                    <a:lnB cap="flat" cmpd="sng" w="9525">
                      <a:solidFill>
                        <a:srgbClr val="CCCCCC"/>
                      </a:solidFill>
                      <a:prstDash val="solid"/>
                      <a:round/>
                      <a:headEnd len="sm" w="sm" type="none"/>
                      <a:tailEnd len="sm" w="sm" type="none"/>
                    </a:lnB>
                    <a:solidFill>
                      <a:srgbClr val="FFFFFF"/>
                    </a:solidFill>
                  </a:tcPr>
                </a:tc>
                <a:tc hMerge="1"/>
              </a:tr>
              <a:tr h="363475">
                <a:tc>
                  <a:txBody>
                    <a:bodyPr/>
                    <a:lstStyle/>
                    <a:p>
                      <a:pPr indent="0" lvl="0" marL="0" rtl="0" algn="l">
                        <a:lnSpc>
                          <a:spcPct val="115000"/>
                        </a:lnSpc>
                        <a:spcBef>
                          <a:spcPts val="0"/>
                        </a:spcBef>
                        <a:spcAft>
                          <a:spcPts val="0"/>
                        </a:spcAft>
                        <a:buNone/>
                      </a:pPr>
                      <a:r>
                        <a:t/>
                      </a:r>
                      <a:endParaRPr sz="900"/>
                    </a:p>
                    <a:p>
                      <a:pPr indent="0" lvl="0" marL="0" rtl="0" algn="l">
                        <a:lnSpc>
                          <a:spcPct val="115000"/>
                        </a:lnSpc>
                        <a:spcBef>
                          <a:spcPts val="0"/>
                        </a:spcBef>
                        <a:spcAft>
                          <a:spcPts val="0"/>
                        </a:spcAft>
                        <a:buNone/>
                      </a:pPr>
                      <a:r>
                        <a:rPr lang="en-GB" sz="900"/>
                        <a:t>20A 2-4S </a:t>
                      </a:r>
                      <a:endParaRPr sz="900"/>
                    </a:p>
                    <a:p>
                      <a:pPr indent="0" lvl="0" marL="0" rtl="0" algn="l">
                        <a:lnSpc>
                          <a:spcPct val="115000"/>
                        </a:lnSpc>
                        <a:spcBef>
                          <a:spcPts val="0"/>
                        </a:spcBef>
                        <a:spcAft>
                          <a:spcPts val="0"/>
                        </a:spcAft>
                        <a:buNone/>
                      </a:pPr>
                      <a:r>
                        <a:rPr lang="en-GB" sz="900"/>
                        <a:t>4in1 ESC </a:t>
                      </a:r>
                      <a:endParaRPr sz="900"/>
                    </a:p>
                  </a:txBody>
                  <a:tcPr marT="19050" marB="19050" marR="28575" marL="28575" anchor="b">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en-GB" sz="900"/>
                        <a:t>ESC/ Motor Telemetry(4 count)</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900"/>
                        <a:t>11.1</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1000"/>
                        <a:t>136.1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1000"/>
                        <a:t>48.1</a:t>
                      </a:r>
                      <a:endParaRPr sz="10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1000"/>
                        <a:t>6.04</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gridSpan="2">
                  <a:txBody>
                    <a:bodyPr/>
                    <a:lstStyle/>
                    <a:p>
                      <a:pPr indent="0" lvl="0" marL="0" rtl="0" algn="l">
                        <a:lnSpc>
                          <a:spcPct val="115000"/>
                        </a:lnSpc>
                        <a:spcBef>
                          <a:spcPts val="0"/>
                        </a:spcBef>
                        <a:spcAft>
                          <a:spcPts val="0"/>
                        </a:spcAft>
                        <a:buNone/>
                      </a:pPr>
                      <a:r>
                        <a:rPr lang="en-GB" sz="900"/>
                        <a:t>20A max current from each of the 4 motor leads, 80A total, Estimating minimum ESC Efficiency of 95%[1],  5% of power is lost per motor</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hMerge="1"/>
              </a:tr>
              <a:tr h="327125">
                <a:tc>
                  <a:txBody>
                    <a:bodyPr/>
                    <a:lstStyle/>
                    <a:p>
                      <a:pPr indent="0" lvl="0" marL="0" rtl="0" algn="l">
                        <a:lnSpc>
                          <a:spcPct val="115000"/>
                        </a:lnSpc>
                        <a:spcBef>
                          <a:spcPts val="0"/>
                        </a:spcBef>
                        <a:spcAft>
                          <a:spcPts val="0"/>
                        </a:spcAft>
                        <a:buNone/>
                      </a:pPr>
                      <a:r>
                        <a:rPr lang="en-GB" sz="900"/>
                        <a:t>SK3 2822-1275kv</a:t>
                      </a:r>
                      <a:endParaRPr sz="900"/>
                    </a:p>
                  </a:txBody>
                  <a:tcPr marT="19050" marB="19050" marR="28575" marL="28575" anchor="ctr">
                    <a:lnL cap="flat" cmpd="sng" w="9525">
                      <a:solidFill>
                        <a:srgbClr val="CCCCCC"/>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en-GB" sz="900"/>
                        <a:t>Motor(4 count)</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900"/>
                        <a:t>11.1</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900"/>
                        <a:t>2,590</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900"/>
                        <a:t>915</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900"/>
                        <a:t>115</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gridSpan="2">
                  <a:txBody>
                    <a:bodyPr/>
                    <a:lstStyle/>
                    <a:p>
                      <a:pPr indent="0" lvl="0" marL="0" rtl="0" algn="l">
                        <a:lnSpc>
                          <a:spcPct val="115000"/>
                        </a:lnSpc>
                        <a:spcBef>
                          <a:spcPts val="0"/>
                        </a:spcBef>
                        <a:spcAft>
                          <a:spcPts val="0"/>
                        </a:spcAft>
                        <a:buNone/>
                      </a:pPr>
                      <a:r>
                        <a:rPr lang="en-GB" sz="900"/>
                        <a:t>Total current ranges from 2590mA per motor at full throttle to 915 mA per motor when hovering, based off of how many grams of thrust are needed(Equations on Next Slide)</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hMerge="1"/>
              </a:tr>
              <a:tr h="327125">
                <a:tc>
                  <a:txBody>
                    <a:bodyPr/>
                    <a:lstStyle/>
                    <a:p>
                      <a:pPr indent="0" lvl="0" marL="0" rtl="0" algn="l">
                        <a:lnSpc>
                          <a:spcPct val="115000"/>
                        </a:lnSpc>
                        <a:spcBef>
                          <a:spcPts val="0"/>
                        </a:spcBef>
                        <a:spcAft>
                          <a:spcPts val="0"/>
                        </a:spcAft>
                        <a:buNone/>
                      </a:pPr>
                      <a:r>
                        <a:rPr lang="en-GB" sz="900"/>
                        <a:t>Servo - DM 123</a:t>
                      </a:r>
                      <a:endParaRPr sz="900"/>
                    </a:p>
                  </a:txBody>
                  <a:tcPr marT="19050" marB="19050" marR="28575" marL="28575" anchor="ctr">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l">
                        <a:lnSpc>
                          <a:spcPct val="115000"/>
                        </a:lnSpc>
                        <a:spcBef>
                          <a:spcPts val="0"/>
                        </a:spcBef>
                        <a:spcAft>
                          <a:spcPts val="0"/>
                        </a:spcAft>
                        <a:buNone/>
                      </a:pPr>
                      <a:r>
                        <a:rPr lang="en-GB" sz="900"/>
                        <a:t>Servo(4 count)</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900"/>
                        <a:t>5</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900"/>
                        <a:t>400</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900"/>
                        <a:t>1</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a:txBody>
                    <a:bodyPr/>
                    <a:lstStyle/>
                    <a:p>
                      <a:pPr indent="0" lvl="0" marL="0" rtl="0" algn="ctr">
                        <a:lnSpc>
                          <a:spcPct val="115000"/>
                        </a:lnSpc>
                        <a:spcBef>
                          <a:spcPts val="0"/>
                        </a:spcBef>
                        <a:spcAft>
                          <a:spcPts val="0"/>
                        </a:spcAft>
                        <a:buNone/>
                      </a:pPr>
                      <a:r>
                        <a:rPr lang="en-GB" sz="900"/>
                        <a:t>8.0</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gridSpan="2">
                  <a:txBody>
                    <a:bodyPr/>
                    <a:lstStyle/>
                    <a:p>
                      <a:pPr indent="0" lvl="0" marL="0" rtl="0" algn="l">
                        <a:lnSpc>
                          <a:spcPct val="115000"/>
                        </a:lnSpc>
                        <a:spcBef>
                          <a:spcPts val="0"/>
                        </a:spcBef>
                        <a:spcAft>
                          <a:spcPts val="0"/>
                        </a:spcAft>
                        <a:buNone/>
                      </a:pPr>
                      <a:r>
                        <a:rPr lang="en-GB" sz="900"/>
                        <a:t>Depends on how much time drone is turning,</a:t>
                      </a:r>
                      <a:endParaRPr sz="900"/>
                    </a:p>
                    <a:p>
                      <a:pPr indent="0" lvl="0" marL="0" rtl="0" algn="l">
                        <a:lnSpc>
                          <a:spcPct val="115000"/>
                        </a:lnSpc>
                        <a:spcBef>
                          <a:spcPts val="0"/>
                        </a:spcBef>
                        <a:spcAft>
                          <a:spcPts val="0"/>
                        </a:spcAft>
                        <a:buNone/>
                      </a:pPr>
                      <a:r>
                        <a:rPr lang="en-GB" sz="900"/>
                        <a:t>Power ranges from 0-400mA per servo, 400mA when turning, 1mA when not turning</a:t>
                      </a:r>
                      <a:endParaRPr sz="900"/>
                    </a:p>
                    <a:p>
                      <a:pPr indent="0" lvl="0" marL="0" rtl="0" algn="l">
                        <a:lnSpc>
                          <a:spcPct val="115000"/>
                        </a:lnSpc>
                        <a:spcBef>
                          <a:spcPts val="0"/>
                        </a:spcBef>
                        <a:spcAft>
                          <a:spcPts val="0"/>
                        </a:spcAft>
                        <a:buNone/>
                      </a:pPr>
                      <a:r>
                        <a:rPr lang="en-GB" sz="900"/>
                        <a:t>Using current estimates from previous model datasheet which was very similar</a:t>
                      </a:r>
                      <a:endParaRPr sz="900"/>
                    </a:p>
                  </a:txBody>
                  <a:tcPr marT="19050" marB="19050" marR="28575" marL="28575" anchor="b">
                    <a:lnL cap="flat" cmpd="sng" w="9525">
                      <a:solidFill>
                        <a:srgbClr val="000000"/>
                      </a:solidFill>
                      <a:prstDash val="solid"/>
                      <a:round/>
                      <a:headEnd len="sm" w="sm" type="none"/>
                      <a:tailEnd len="sm" w="sm" type="none"/>
                    </a:lnL>
                    <a:lnR cap="flat" cmpd="sng" w="9525">
                      <a:solidFill>
                        <a:srgbClr val="000000"/>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000000"/>
                      </a:solidFill>
                      <a:prstDash val="solid"/>
                      <a:round/>
                      <a:headEnd len="sm" w="sm" type="none"/>
                      <a:tailEnd len="sm" w="sm" type="none"/>
                    </a:lnB>
                    <a:solidFill>
                      <a:srgbClr val="93C47D"/>
                    </a:solidFill>
                  </a:tcPr>
                </a:tc>
                <a:tc hMerge="1"/>
              </a:tr>
            </a:tbl>
          </a:graphicData>
        </a:graphic>
      </p:graphicFrame>
      <p:sp>
        <p:nvSpPr>
          <p:cNvPr id="203" name="Google Shape;203;p21"/>
          <p:cNvSpPr txBox="1"/>
          <p:nvPr/>
        </p:nvSpPr>
        <p:spPr>
          <a:xfrm>
            <a:off x="8241475" y="-53600"/>
            <a:ext cx="109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204" name="Google Shape;204;p21"/>
          <p:cNvSpPr txBox="1"/>
          <p:nvPr/>
        </p:nvSpPr>
        <p:spPr>
          <a:xfrm flipH="1">
            <a:off x="6782800" y="4034925"/>
            <a:ext cx="2444400" cy="1169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rPr>
              <a:t>[1]</a:t>
            </a:r>
            <a:r>
              <a:rPr lang="en-GB" sz="800">
                <a:solidFill>
                  <a:srgbClr val="FFFFFF"/>
                </a:solidFill>
              </a:rPr>
              <a:t>MODELING AND TEST OF THE EFFICIENCY OF ELECTRONIC SPEED CONTROLLERS FOR BRUSHLESS DC MOTORS</a:t>
            </a:r>
            <a:r>
              <a:rPr lang="en-GB" sz="800">
                <a:solidFill>
                  <a:schemeClr val="lt1"/>
                </a:solidFill>
                <a:latin typeface="Lato"/>
                <a:ea typeface="Lato"/>
                <a:cs typeface="Lato"/>
                <a:sym typeface="Lato"/>
              </a:rPr>
              <a:t>(2015, September. Retrieved March 10, 2021, from </a:t>
            </a:r>
            <a:r>
              <a:rPr lang="en-GB" sz="800" u="sng">
                <a:solidFill>
                  <a:schemeClr val="hlink"/>
                </a:solidFill>
                <a:latin typeface="Lato"/>
                <a:ea typeface="Lato"/>
                <a:cs typeface="Lato"/>
                <a:sym typeface="Lato"/>
                <a:hlinkClick r:id="rId3"/>
              </a:rPr>
              <a:t>https://digitalcommons.calpoly.edu/cgi/viewcontent.cgi?article=2617&amp;context=theses</a:t>
            </a:r>
            <a:r>
              <a:rPr lang="en-GB" sz="800">
                <a:solidFill>
                  <a:schemeClr val="lt1"/>
                </a:solidFill>
                <a:latin typeface="Lato"/>
                <a:ea typeface="Lato"/>
                <a:cs typeface="Lato"/>
                <a:sym typeface="Lato"/>
              </a:rPr>
              <a:t>)(shows minimum efficiency for a 20A ESC operating at less than 15% current capacity)</a:t>
            </a:r>
            <a:endParaRPr/>
          </a:p>
        </p:txBody>
      </p:sp>
      <p:sp>
        <p:nvSpPr>
          <p:cNvPr id="205" name="Google Shape;205;p21"/>
          <p:cNvSpPr txBox="1"/>
          <p:nvPr/>
        </p:nvSpPr>
        <p:spPr>
          <a:xfrm>
            <a:off x="964450" y="690750"/>
            <a:ext cx="9204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Research min/max power needed for actuators due to lack of datasheet info</a:t>
            </a:r>
            <a:endParaRPr>
              <a:solidFill>
                <a:srgbClr val="FFFFFF"/>
              </a:solidFill>
              <a:latin typeface="Lato"/>
              <a:ea typeface="Lato"/>
              <a:cs typeface="Lato"/>
              <a:sym typeface="Lato"/>
            </a:endParaRPr>
          </a:p>
        </p:txBody>
      </p:sp>
      <p:sp>
        <p:nvSpPr>
          <p:cNvPr id="206" name="Google Shape;206;p21"/>
          <p:cNvSpPr txBox="1"/>
          <p:nvPr/>
        </p:nvSpPr>
        <p:spPr>
          <a:xfrm>
            <a:off x="7656975" y="3529375"/>
            <a:ext cx="10251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Excerpt from Power Budget V4.0</a:t>
            </a:r>
            <a:endParaRPr sz="800">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0" name="Shape 210"/>
        <p:cNvGrpSpPr/>
        <p:nvPr/>
      </p:nvGrpSpPr>
      <p:grpSpPr>
        <a:xfrm>
          <a:off x="0" y="0"/>
          <a:ext cx="0" cy="0"/>
          <a:chOff x="0" y="0"/>
          <a:chExt cx="0" cy="0"/>
        </a:xfrm>
      </p:grpSpPr>
      <p:pic>
        <p:nvPicPr>
          <p:cNvPr id="211" name="Google Shape;211;p22" title="Chart"/>
          <p:cNvPicPr preferRelativeResize="0"/>
          <p:nvPr/>
        </p:nvPicPr>
        <p:blipFill>
          <a:blip r:embed="rId3">
            <a:alphaModFix/>
          </a:blip>
          <a:stretch>
            <a:fillRect/>
          </a:stretch>
        </p:blipFill>
        <p:spPr>
          <a:xfrm>
            <a:off x="5647250" y="2308075"/>
            <a:ext cx="3450324" cy="2133474"/>
          </a:xfrm>
          <a:prstGeom prst="rect">
            <a:avLst/>
          </a:prstGeom>
          <a:noFill/>
          <a:ln>
            <a:noFill/>
          </a:ln>
        </p:spPr>
      </p:pic>
      <p:sp>
        <p:nvSpPr>
          <p:cNvPr id="212" name="Google Shape;212;p22"/>
          <p:cNvSpPr txBox="1"/>
          <p:nvPr>
            <p:ph type="title"/>
          </p:nvPr>
        </p:nvSpPr>
        <p:spPr>
          <a:xfrm>
            <a:off x="1052550" y="649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Motor Thrust Integration is Needed for Total and Average Flight Times</a:t>
            </a:r>
            <a:endParaRPr/>
          </a:p>
        </p:txBody>
      </p:sp>
      <p:sp>
        <p:nvSpPr>
          <p:cNvPr id="213" name="Google Shape;213;p22"/>
          <p:cNvSpPr txBox="1"/>
          <p:nvPr>
            <p:ph idx="1" type="body"/>
          </p:nvPr>
        </p:nvSpPr>
        <p:spPr>
          <a:xfrm>
            <a:off x="-170050" y="1296600"/>
            <a:ext cx="7253100" cy="2988600"/>
          </a:xfrm>
          <a:prstGeom prst="rect">
            <a:avLst/>
          </a:prstGeom>
        </p:spPr>
        <p:txBody>
          <a:bodyPr anchorCtr="0" anchor="t" bIns="91425" lIns="91425" spcFirstLastPara="1" rIns="91425" wrap="square" tIns="91425">
            <a:normAutofit lnSpcReduction="10000"/>
          </a:bodyPr>
          <a:lstStyle/>
          <a:p>
            <a:pPr indent="457200" lvl="0" marL="2743200" rtl="0" algn="l">
              <a:spcBef>
                <a:spcPts val="0"/>
              </a:spcBef>
              <a:spcAft>
                <a:spcPts val="0"/>
              </a:spcAft>
              <a:buNone/>
            </a:pPr>
            <a:r>
              <a:rPr lang="en-GB"/>
              <a:t>         Main equation in use(also used for the graph)[2]:</a:t>
            </a:r>
            <a:endParaRPr/>
          </a:p>
          <a:p>
            <a:pPr indent="-311150" lvl="0" marL="457200" rtl="0" algn="l">
              <a:spcBef>
                <a:spcPts val="1200"/>
              </a:spcBef>
              <a:spcAft>
                <a:spcPts val="0"/>
              </a:spcAft>
              <a:buSzPts val="1300"/>
              <a:buChar char="-"/>
            </a:pPr>
            <a:r>
              <a:rPr lang="en-GB"/>
              <a:t>m = thrust in grams</a:t>
            </a:r>
            <a:r>
              <a:rPr lang="en-GB"/>
              <a:t> 	d = propeller diameter in inches = 9	P = Nominal Power Required</a:t>
            </a:r>
            <a:endParaRPr/>
          </a:p>
          <a:p>
            <a:pPr indent="-311150" lvl="0" marL="457200" rtl="0" algn="l">
              <a:spcBef>
                <a:spcPts val="0"/>
              </a:spcBef>
              <a:spcAft>
                <a:spcPts val="0"/>
              </a:spcAft>
              <a:buSzPts val="1300"/>
              <a:buChar char="-"/>
            </a:pPr>
            <a:r>
              <a:rPr lang="en-GB"/>
              <a:t>C = 6.86 Air Density constant if air temperature at 20C and 1 atm pressure</a:t>
            </a:r>
            <a:endParaRPr/>
          </a:p>
          <a:p>
            <a:pPr indent="-298450" lvl="1" marL="914400" rtl="0" algn="l">
              <a:spcBef>
                <a:spcPts val="0"/>
              </a:spcBef>
              <a:spcAft>
                <a:spcPts val="0"/>
              </a:spcAft>
              <a:buSzPts val="1100"/>
              <a:buChar char="-"/>
            </a:pPr>
            <a:r>
              <a:rPr lang="en-GB"/>
              <a:t>Units of grams / (Watt * Inches)^2/3</a:t>
            </a:r>
            <a:endParaRPr/>
          </a:p>
          <a:p>
            <a:pPr indent="0" lvl="0" marL="0" rtl="0" algn="l">
              <a:spcBef>
                <a:spcPts val="1200"/>
              </a:spcBef>
              <a:spcAft>
                <a:spcPts val="0"/>
              </a:spcAft>
              <a:buNone/>
            </a:pPr>
            <a:r>
              <a:t/>
            </a:r>
            <a:endParaRPr/>
          </a:p>
          <a:p>
            <a:pPr indent="-311150" lvl="0" marL="457200" rtl="0" algn="l">
              <a:spcBef>
                <a:spcPts val="1200"/>
              </a:spcBef>
              <a:spcAft>
                <a:spcPts val="0"/>
              </a:spcAft>
              <a:buSzPts val="1300"/>
              <a:buChar char="-"/>
            </a:pPr>
            <a:r>
              <a:rPr lang="en-GB"/>
              <a:t>4 brushless motors with min  power efficiency of 85% and 500g total weight</a:t>
            </a:r>
            <a:endParaRPr/>
          </a:p>
          <a:p>
            <a:pPr indent="-311150" lvl="0" marL="457200" rtl="0" algn="l">
              <a:spcBef>
                <a:spcPts val="0"/>
              </a:spcBef>
              <a:spcAft>
                <a:spcPts val="0"/>
              </a:spcAft>
              <a:buSzPts val="1300"/>
              <a:buChar char="-"/>
            </a:pPr>
            <a:r>
              <a:rPr lang="en-GB"/>
              <a:t>(1)Power to hover(m = 125g per motor) = </a:t>
            </a:r>
            <a:r>
              <a:rPr lang="en-GB" u="sng"/>
              <a:t>10.2W</a:t>
            </a:r>
            <a:r>
              <a:rPr lang="en-GB"/>
              <a:t> at 11.1V is .915A	</a:t>
            </a:r>
            <a:endParaRPr/>
          </a:p>
          <a:p>
            <a:pPr indent="-311150" lvl="0" marL="457200" rtl="0" algn="l">
              <a:spcBef>
                <a:spcPts val="0"/>
              </a:spcBef>
              <a:spcAft>
                <a:spcPts val="0"/>
              </a:spcAft>
              <a:buSzPts val="1300"/>
              <a:buChar char="-"/>
            </a:pPr>
            <a:r>
              <a:rPr lang="en-GB"/>
              <a:t>(2)Power at full throttle(m = 250g per motor) = </a:t>
            </a:r>
            <a:r>
              <a:rPr lang="en-GB" u="sng"/>
              <a:t>28.7W</a:t>
            </a:r>
            <a:r>
              <a:rPr lang="en-GB"/>
              <a:t> at 11.1V is 2.59A</a:t>
            </a:r>
            <a:endParaRPr/>
          </a:p>
          <a:p>
            <a:pPr indent="0" lvl="0" marL="0" rtl="0" algn="l">
              <a:spcBef>
                <a:spcPts val="1200"/>
              </a:spcBef>
              <a:spcAft>
                <a:spcPts val="0"/>
              </a:spcAft>
              <a:buNone/>
            </a:pPr>
            <a:r>
              <a:t/>
            </a:r>
            <a:endParaRPr/>
          </a:p>
          <a:p>
            <a:pPr indent="0" lvl="0" marL="0" rtl="0" algn="l">
              <a:spcBef>
                <a:spcPts val="1200"/>
              </a:spcBef>
              <a:spcAft>
                <a:spcPts val="1200"/>
              </a:spcAft>
              <a:buNone/>
            </a:pPr>
            <a:r>
              <a:t/>
            </a:r>
            <a:endParaRPr/>
          </a:p>
        </p:txBody>
      </p:sp>
      <p:sp>
        <p:nvSpPr>
          <p:cNvPr id="214" name="Google Shape;214;p22"/>
          <p:cNvSpPr txBox="1"/>
          <p:nvPr/>
        </p:nvSpPr>
        <p:spPr>
          <a:xfrm>
            <a:off x="3432600" y="4478775"/>
            <a:ext cx="5711400" cy="769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800">
                <a:solidFill>
                  <a:srgbClr val="FFFFFF"/>
                </a:solidFill>
                <a:latin typeface="Lato"/>
                <a:ea typeface="Lato"/>
                <a:cs typeface="Lato"/>
                <a:sym typeface="Lato"/>
              </a:rPr>
              <a:t>[2]Equation from: How much power is needed to hover ? (2015, October 27). Retrieved March 1, 2021, from </a:t>
            </a:r>
            <a:r>
              <a:rPr lang="en-GB" sz="800" u="sng">
                <a:solidFill>
                  <a:schemeClr val="hlink"/>
                </a:solidFill>
                <a:latin typeface="Lato"/>
                <a:ea typeface="Lato"/>
                <a:cs typeface="Lato"/>
                <a:sym typeface="Lato"/>
                <a:hlinkClick r:id="rId4"/>
              </a:rPr>
              <a:t>https://justdrones.com.au/how-much-power-is-needed-to-hover/#:~:text=If%20you%20want%20your%20model,and%20I%20is%20the%20current</a:t>
            </a:r>
            <a:r>
              <a:rPr lang="en-GB" sz="800">
                <a:solidFill>
                  <a:srgbClr val="FFFFFF"/>
                </a:solidFill>
                <a:latin typeface="Lato"/>
                <a:ea typeface="Lato"/>
                <a:cs typeface="Lato"/>
                <a:sym typeface="Lato"/>
              </a:rPr>
              <a:t>.(Verified by Multiple Thrust Test Results)</a:t>
            </a:r>
            <a:endParaRPr sz="800">
              <a:solidFill>
                <a:srgbClr val="FFFFFF"/>
              </a:solidFill>
              <a:latin typeface="Lato"/>
              <a:ea typeface="Lato"/>
              <a:cs typeface="Lato"/>
              <a:sym typeface="Lato"/>
            </a:endParaRPr>
          </a:p>
          <a:p>
            <a:pPr indent="0" lvl="0" marL="0" rtl="0" algn="l">
              <a:spcBef>
                <a:spcPts val="0"/>
              </a:spcBef>
              <a:spcAft>
                <a:spcPts val="0"/>
              </a:spcAft>
              <a:buNone/>
            </a:pPr>
            <a:r>
              <a:t/>
            </a:r>
            <a:endParaRPr>
              <a:solidFill>
                <a:srgbClr val="FFFFFF"/>
              </a:solidFill>
              <a:latin typeface="Lato"/>
              <a:ea typeface="Lato"/>
              <a:cs typeface="Lato"/>
              <a:sym typeface="Lato"/>
            </a:endParaRPr>
          </a:p>
        </p:txBody>
      </p:sp>
      <p:sp>
        <p:nvSpPr>
          <p:cNvPr id="215" name="Google Shape;215;p22"/>
          <p:cNvSpPr txBox="1"/>
          <p:nvPr/>
        </p:nvSpPr>
        <p:spPr>
          <a:xfrm>
            <a:off x="321475" y="3525450"/>
            <a:ext cx="5122200" cy="10608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1200"/>
              </a:spcAft>
              <a:buNone/>
            </a:pPr>
            <a:r>
              <a:rPr lang="en-GB" sz="1300">
                <a:solidFill>
                  <a:schemeClr val="lt1"/>
                </a:solidFill>
                <a:latin typeface="Lato"/>
                <a:ea typeface="Lato"/>
                <a:cs typeface="Lato"/>
                <a:sym typeface="Lato"/>
              </a:rPr>
              <a:t>Conclusion: Integrating by time over this equation with all the times of the amount of thrust needed can calculate the exact power per motor that is needed for a flight, but have been estimated for min/max power to decide on a necessary battery</a:t>
            </a:r>
            <a:endParaRPr sz="1300">
              <a:solidFill>
                <a:schemeClr val="lt1"/>
              </a:solidFill>
              <a:latin typeface="Lato"/>
              <a:ea typeface="Lato"/>
              <a:cs typeface="Lato"/>
              <a:sym typeface="Lato"/>
            </a:endParaRPr>
          </a:p>
        </p:txBody>
      </p:sp>
      <p:sp>
        <p:nvSpPr>
          <p:cNvPr id="216" name="Google Shape;216;p22"/>
          <p:cNvSpPr txBox="1"/>
          <p:nvPr/>
        </p:nvSpPr>
        <p:spPr>
          <a:xfrm>
            <a:off x="7725950" y="0"/>
            <a:ext cx="3000000" cy="384900"/>
          </a:xfrm>
          <a:prstGeom prst="rect">
            <a:avLst/>
          </a:prstGeom>
          <a:noFill/>
          <a:ln>
            <a:noFill/>
          </a:ln>
        </p:spPr>
        <p:txBody>
          <a:bodyPr anchorCtr="0" anchor="t" bIns="91425" lIns="91425" spcFirstLastPara="1" rIns="91425" wrap="square" tIns="91425">
            <a:spAutoFit/>
          </a:bodyPr>
          <a:lstStyle/>
          <a:p>
            <a:pPr indent="0" lvl="0" marL="457200" rtl="0" algn="l">
              <a:lnSpc>
                <a:spcPct val="115000"/>
              </a:lnSpc>
              <a:spcBef>
                <a:spcPts val="0"/>
              </a:spcBef>
              <a:spcAft>
                <a:spcPts val="0"/>
              </a:spcAft>
              <a:buNone/>
            </a:pPr>
            <a:r>
              <a:rPr lang="en-GB" sz="1300">
                <a:solidFill>
                  <a:srgbClr val="00FF00"/>
                </a:solidFill>
                <a:latin typeface="Lato"/>
                <a:ea typeface="Lato"/>
                <a:cs typeface="Lato"/>
                <a:sym typeface="Lato"/>
              </a:rPr>
              <a:t>Complete</a:t>
            </a:r>
            <a:endParaRPr>
              <a:solidFill>
                <a:srgbClr val="00FF00"/>
              </a:solidFill>
            </a:endParaRPr>
          </a:p>
        </p:txBody>
      </p:sp>
      <p:pic>
        <p:nvPicPr>
          <p:cNvPr id="217" name="Google Shape;217;p22"/>
          <p:cNvPicPr preferRelativeResize="0"/>
          <p:nvPr/>
        </p:nvPicPr>
        <p:blipFill>
          <a:blip r:embed="rId5">
            <a:alphaModFix/>
          </a:blip>
          <a:stretch>
            <a:fillRect/>
          </a:stretch>
        </p:blipFill>
        <p:spPr>
          <a:xfrm>
            <a:off x="6793825" y="1206075"/>
            <a:ext cx="1506212" cy="769500"/>
          </a:xfrm>
          <a:prstGeom prst="rect">
            <a:avLst/>
          </a:prstGeom>
          <a:noFill/>
          <a:ln>
            <a:noFill/>
          </a:ln>
        </p:spPr>
      </p:pic>
      <p:sp>
        <p:nvSpPr>
          <p:cNvPr id="218" name="Google Shape;218;p22"/>
          <p:cNvSpPr txBox="1"/>
          <p:nvPr/>
        </p:nvSpPr>
        <p:spPr>
          <a:xfrm>
            <a:off x="7343825" y="3225063"/>
            <a:ext cx="7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(1)</a:t>
            </a:r>
            <a:endParaRPr>
              <a:latin typeface="Lato"/>
              <a:ea typeface="Lato"/>
              <a:cs typeface="Lato"/>
              <a:sym typeface="Lato"/>
            </a:endParaRPr>
          </a:p>
        </p:txBody>
      </p:sp>
      <p:sp>
        <p:nvSpPr>
          <p:cNvPr id="219" name="Google Shape;219;p22"/>
          <p:cNvSpPr txBox="1"/>
          <p:nvPr/>
        </p:nvSpPr>
        <p:spPr>
          <a:xfrm>
            <a:off x="8682075" y="2371638"/>
            <a:ext cx="7500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latin typeface="Lato"/>
                <a:ea typeface="Lato"/>
                <a:cs typeface="Lato"/>
                <a:sym typeface="Lato"/>
              </a:rPr>
              <a:t>(2)</a:t>
            </a:r>
            <a:endParaRPr>
              <a:latin typeface="Lato"/>
              <a:ea typeface="Lato"/>
              <a:cs typeface="Lato"/>
              <a:sym typeface="Lato"/>
            </a:endParaRPr>
          </a:p>
        </p:txBody>
      </p:sp>
      <p:cxnSp>
        <p:nvCxnSpPr>
          <p:cNvPr id="220" name="Google Shape;220;p22"/>
          <p:cNvCxnSpPr>
            <a:stCxn id="217" idx="2"/>
            <a:endCxn id="221" idx="0"/>
          </p:cNvCxnSpPr>
          <p:nvPr/>
        </p:nvCxnSpPr>
        <p:spPr>
          <a:xfrm flipH="1">
            <a:off x="7343831" y="1975575"/>
            <a:ext cx="203100" cy="396000"/>
          </a:xfrm>
          <a:prstGeom prst="straightConnector1">
            <a:avLst/>
          </a:prstGeom>
          <a:noFill/>
          <a:ln cap="flat" cmpd="sng" w="9525">
            <a:solidFill>
              <a:schemeClr val="dk2"/>
            </a:solidFill>
            <a:prstDash val="solid"/>
            <a:round/>
            <a:headEnd len="med" w="med" type="none"/>
            <a:tailEnd len="med" w="med" type="triangle"/>
          </a:ln>
        </p:spPr>
      </p:cxnSp>
      <p:sp>
        <p:nvSpPr>
          <p:cNvPr id="222" name="Google Shape;222;p22"/>
          <p:cNvSpPr txBox="1"/>
          <p:nvPr/>
        </p:nvSpPr>
        <p:spPr>
          <a:xfrm>
            <a:off x="1093000" y="792950"/>
            <a:ext cx="669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Justify Min/Max Power Estimations for Motors</a:t>
            </a:r>
            <a:endParaRPr>
              <a:solidFill>
                <a:srgbClr val="FFFFFF"/>
              </a:solidFill>
              <a:latin typeface="Lato"/>
              <a:ea typeface="Lato"/>
              <a:cs typeface="Lato"/>
              <a:sym typeface="Lato"/>
            </a:endParaRPr>
          </a:p>
        </p:txBody>
      </p:sp>
      <p:cxnSp>
        <p:nvCxnSpPr>
          <p:cNvPr id="223" name="Google Shape;223;p22"/>
          <p:cNvCxnSpPr/>
          <p:nvPr/>
        </p:nvCxnSpPr>
        <p:spPr>
          <a:xfrm rot="10800000">
            <a:off x="7554525" y="3579125"/>
            <a:ext cx="0" cy="482100"/>
          </a:xfrm>
          <a:prstGeom prst="straightConnector1">
            <a:avLst/>
          </a:prstGeom>
          <a:noFill/>
          <a:ln cap="flat" cmpd="sng" w="9525">
            <a:solidFill>
              <a:srgbClr val="000000"/>
            </a:solidFill>
            <a:prstDash val="solid"/>
            <a:round/>
            <a:headEnd len="med" w="med" type="none"/>
            <a:tailEnd len="med" w="med" type="none"/>
          </a:ln>
        </p:spPr>
      </p:cxnSp>
      <p:cxnSp>
        <p:nvCxnSpPr>
          <p:cNvPr id="224" name="Google Shape;224;p22"/>
          <p:cNvCxnSpPr/>
          <p:nvPr/>
        </p:nvCxnSpPr>
        <p:spPr>
          <a:xfrm rot="10800000">
            <a:off x="6107925" y="3589725"/>
            <a:ext cx="1446600" cy="0"/>
          </a:xfrm>
          <a:prstGeom prst="straightConnector1">
            <a:avLst/>
          </a:prstGeom>
          <a:noFill/>
          <a:ln cap="flat" cmpd="sng" w="9525">
            <a:solidFill>
              <a:srgbClr val="000000"/>
            </a:solidFill>
            <a:prstDash val="solid"/>
            <a:round/>
            <a:headEnd len="med" w="med" type="none"/>
            <a:tailEnd len="med" w="med" type="none"/>
          </a:ln>
        </p:spPr>
      </p:cxnSp>
      <p:cxnSp>
        <p:nvCxnSpPr>
          <p:cNvPr id="225" name="Google Shape;225;p22"/>
          <p:cNvCxnSpPr/>
          <p:nvPr/>
        </p:nvCxnSpPr>
        <p:spPr>
          <a:xfrm>
            <a:off x="6086475" y="2689625"/>
            <a:ext cx="2839800" cy="21300"/>
          </a:xfrm>
          <a:prstGeom prst="straightConnector1">
            <a:avLst/>
          </a:prstGeom>
          <a:noFill/>
          <a:ln cap="flat" cmpd="sng" w="9525">
            <a:solidFill>
              <a:srgbClr val="000000"/>
            </a:solidFill>
            <a:prstDash val="solid"/>
            <a:round/>
            <a:headEnd len="med" w="med" type="none"/>
            <a:tailEnd len="med" w="med" type="none"/>
          </a:ln>
        </p:spPr>
      </p:cxnSp>
      <p:cxnSp>
        <p:nvCxnSpPr>
          <p:cNvPr id="226" name="Google Shape;226;p22"/>
          <p:cNvCxnSpPr/>
          <p:nvPr/>
        </p:nvCxnSpPr>
        <p:spPr>
          <a:xfrm rot="10800000">
            <a:off x="8969100" y="2721725"/>
            <a:ext cx="21300" cy="1339500"/>
          </a:xfrm>
          <a:prstGeom prst="straightConnector1">
            <a:avLst/>
          </a:prstGeom>
          <a:noFill/>
          <a:ln cap="flat" cmpd="sng" w="9525">
            <a:solidFill>
              <a:srgbClr val="000000"/>
            </a:solidFill>
            <a:prstDash val="solid"/>
            <a:round/>
            <a:headEnd len="med" w="med" type="none"/>
            <a:tailEnd len="med" w="med" type="none"/>
          </a:ln>
        </p:spPr>
      </p:cxn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